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notesMasterIdLst>
    <p:notesMasterId r:id="rId27"/>
  </p:notesMasterIdLst>
  <p:sldIdLst>
    <p:sldId id="1993219259" r:id="rId4"/>
    <p:sldId id="298" r:id="rId5"/>
    <p:sldId id="1993219071" r:id="rId6"/>
    <p:sldId id="1993219260" r:id="rId7"/>
    <p:sldId id="1993219183" r:id="rId8"/>
    <p:sldId id="1993219066" r:id="rId9"/>
    <p:sldId id="278" r:id="rId10"/>
    <p:sldId id="258" r:id="rId11"/>
    <p:sldId id="1993219077" r:id="rId12"/>
    <p:sldId id="1993219150" r:id="rId13"/>
    <p:sldId id="294" r:id="rId14"/>
    <p:sldId id="1993219116" r:id="rId15"/>
    <p:sldId id="1993219056" r:id="rId16"/>
    <p:sldId id="330" r:id="rId17"/>
    <p:sldId id="1993219149" r:id="rId18"/>
    <p:sldId id="299" r:id="rId19"/>
    <p:sldId id="1993219115" r:id="rId20"/>
    <p:sldId id="1993219238" r:id="rId21"/>
    <p:sldId id="1993219222" r:id="rId22"/>
    <p:sldId id="270" r:id="rId23"/>
    <p:sldId id="1993219027" r:id="rId24"/>
    <p:sldId id="1882" r:id="rId25"/>
    <p:sldId id="1993219252" r:id="rId2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8" autoAdjust="0"/>
    <p:restoredTop sz="96122" autoAdjust="0"/>
  </p:normalViewPr>
  <p:slideViewPr>
    <p:cSldViewPr snapToGrid="0">
      <p:cViewPr varScale="1">
        <p:scale>
          <a:sx n="100" d="100"/>
          <a:sy n="100" d="100"/>
        </p:scale>
        <p:origin x="96" y="29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8" d="100"/>
          <a:sy n="88" d="100"/>
        </p:scale>
        <p:origin x="3108"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Θέση ημερομηνίας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AC681F64-88D0-46AB-87F1-A06119A5FB72}" type="datetimeFigureOut">
              <a:rPr lang="en-US" smtClean="0"/>
              <a:t>11/5/2020</a:t>
            </a:fld>
            <a:endParaRPr lang="en-US"/>
          </a:p>
        </p:txBody>
      </p:sp>
      <p:sp>
        <p:nvSpPr>
          <p:cNvPr id="4" name="Θέση εικόνας διαφάνειας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Θέση σημειώσεων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Θέση αριθμού διαφάνειας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63CCEFD-34B7-4D15-9BC8-B0FB36A3E6DD}" type="slidenum">
              <a:rPr lang="en-US" smtClean="0"/>
              <a:t>‹#›</a:t>
            </a:fld>
            <a:endParaRPr lang="en-US"/>
          </a:p>
        </p:txBody>
      </p:sp>
    </p:spTree>
    <p:extLst>
      <p:ext uri="{BB962C8B-B14F-4D97-AF65-F5344CB8AC3E}">
        <p14:creationId xmlns:p14="http://schemas.microsoft.com/office/powerpoint/2010/main" val="121167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urworldindata.org/Coronaviru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b="0" i="0" dirty="0">
                <a:solidFill>
                  <a:srgbClr val="666666"/>
                </a:solidFill>
                <a:effectLst/>
                <a:latin typeface="Lato"/>
              </a:rPr>
              <a:t>The Case Fatality Rate (CFR) is the ratio between confirmed deaths and confirmed cases. During an outbreak of a pandemic the CFR is a poor</a:t>
            </a:r>
            <a:br>
              <a:rPr lang="en-US" dirty="0"/>
            </a:br>
            <a:r>
              <a:rPr lang="en-US" b="0" i="0" dirty="0">
                <a:solidFill>
                  <a:srgbClr val="666666"/>
                </a:solidFill>
                <a:effectLst/>
                <a:latin typeface="Lato"/>
              </a:rPr>
              <a:t>measure of the mortality risk of the disease. We explain this in detail at </a:t>
            </a:r>
            <a:r>
              <a:rPr lang="en-US" b="0" i="0" u="none" strike="noStrike" dirty="0">
                <a:solidFill>
                  <a:srgbClr val="666666"/>
                </a:solidFill>
                <a:effectLst/>
                <a:latin typeface="Lato"/>
                <a:hlinkClick r:id="rId3"/>
              </a:rPr>
              <a:t>OurWorldInData.org/Coronavirus</a:t>
            </a:r>
            <a:endParaRPr lang="en-US" dirty="0"/>
          </a:p>
        </p:txBody>
      </p:sp>
      <p:sp>
        <p:nvSpPr>
          <p:cNvPr id="4" name="Θέση αριθμού διαφάνειας 3"/>
          <p:cNvSpPr>
            <a:spLocks noGrp="1"/>
          </p:cNvSpPr>
          <p:nvPr>
            <p:ph type="sldNum" sz="quarter" idx="5"/>
          </p:nvPr>
        </p:nvSpPr>
        <p:spPr/>
        <p:txBody>
          <a:bodyPr/>
          <a:lstStyle/>
          <a:p>
            <a:pPr defTabSz="966064">
              <a:defRPr/>
            </a:pPr>
            <a:fld id="{64C40C59-41C3-4FD3-B2A8-494D068A64A1}" type="slidenum">
              <a:rPr lang="en-US">
                <a:solidFill>
                  <a:prstClr val="black"/>
                </a:solidFill>
                <a:latin typeface="Calibri" panose="020F0502020204030204"/>
              </a:rPr>
              <a:pPr defTabSz="96606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85051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300" dirty="0"/>
              <a:t>Η διαχείριση της αβεβαιότητας παραμένει η σημαντικότερη </a:t>
            </a:r>
          </a:p>
          <a:p>
            <a:endParaRPr lang="el-GR" sz="1300" dirty="0"/>
          </a:p>
          <a:p>
            <a:r>
              <a:rPr lang="en-US" sz="1300" dirty="0"/>
              <a:t>accurate and timely communication to ensure informed decision-making, effective collaboration, public awareness and trust;</a:t>
            </a:r>
            <a:endParaRPr lang="en-US" dirty="0"/>
          </a:p>
        </p:txBody>
      </p:sp>
      <p:sp>
        <p:nvSpPr>
          <p:cNvPr id="4" name="Θέση αριθμού διαφάνειας 3"/>
          <p:cNvSpPr>
            <a:spLocks noGrp="1"/>
          </p:cNvSpPr>
          <p:nvPr>
            <p:ph type="sldNum" sz="quarter" idx="5"/>
          </p:nvPr>
        </p:nvSpPr>
        <p:spPr/>
        <p:txBody>
          <a:bodyPr/>
          <a:lstStyle/>
          <a:p>
            <a:pPr defTabSz="966064" fontAlgn="base">
              <a:spcBef>
                <a:spcPct val="0"/>
              </a:spcBef>
              <a:spcAft>
                <a:spcPct val="0"/>
              </a:spcAft>
              <a:defRPr/>
            </a:pPr>
            <a:fld id="{56E4C570-417B-4D05-8C01-0F63A6FBEC8B}" type="slidenum">
              <a:rPr lang="el-GR" altLang="el-GR">
                <a:solidFill>
                  <a:prstClr val="black"/>
                </a:solidFill>
                <a:latin typeface="Calibri" pitchFamily="34" charset="0"/>
                <a:cs typeface="Arial" charset="0"/>
              </a:rPr>
              <a:pPr defTabSz="966064" fontAlgn="base">
                <a:spcBef>
                  <a:spcPct val="0"/>
                </a:spcBef>
                <a:spcAft>
                  <a:spcPct val="0"/>
                </a:spcAft>
                <a:defRPr/>
              </a:pPr>
              <a:t>21</a:t>
            </a:fld>
            <a:endParaRPr lang="el-GR" altLang="el-GR">
              <a:solidFill>
                <a:prstClr val="black"/>
              </a:solidFill>
              <a:latin typeface="Calibri" pitchFamily="34" charset="0"/>
              <a:cs typeface="Arial" charset="0"/>
            </a:endParaRPr>
          </a:p>
        </p:txBody>
      </p:sp>
    </p:spTree>
    <p:extLst>
      <p:ext uri="{BB962C8B-B14F-4D97-AF65-F5344CB8AC3E}">
        <p14:creationId xmlns:p14="http://schemas.microsoft.com/office/powerpoint/2010/main" val="47107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rtl="0"/>
            <a:r>
              <a:rPr lang="en-US" b="0" i="0" dirty="0">
                <a:solidFill>
                  <a:srgbClr val="4F4F51"/>
                </a:solidFill>
                <a:effectLst/>
                <a:latin typeface="kasaBbatosb"/>
              </a:rPr>
              <a:t> colleague abroad as saying that the world is making too much of a fuss about a few old and infirm people. He decided to respond to this comment publicly, and did not try to hide what he felt either: “The miracle of medicine in 2020 is that it has lengthened the lives of these people, many of whom are our mothers and fathers, our grandmothers and grandfathers. My response is that we honor, respect and protect everyone, but these people first and foremost. Without them, we do not exist, we have no identity.”</a:t>
            </a:r>
          </a:p>
          <a:p>
            <a:pPr algn="l" rtl="0"/>
            <a:r>
              <a:rPr lang="en-US" b="0" i="0" dirty="0">
                <a:solidFill>
                  <a:srgbClr val="4F4F51"/>
                </a:solidFill>
                <a:effectLst/>
                <a:latin typeface="kasaBbatosb"/>
              </a:rPr>
              <a:t>Tsiodras’ rejoinder represents a small yet powerful defense against the terrible cynicism that such crises breed so effectively. Of course much of the traditional media and social media in Greece preferred to comment on his evident emotion rather than on the essence of what he said.</a:t>
            </a:r>
          </a:p>
          <a:p>
            <a:endParaRPr lang="en-US" dirty="0"/>
          </a:p>
        </p:txBody>
      </p:sp>
      <p:sp>
        <p:nvSpPr>
          <p:cNvPr id="4" name="Θέση αριθμού διαφάνειας 3"/>
          <p:cNvSpPr>
            <a:spLocks noGrp="1"/>
          </p:cNvSpPr>
          <p:nvPr>
            <p:ph type="sldNum" sz="quarter" idx="5"/>
          </p:nvPr>
        </p:nvSpPr>
        <p:spPr/>
        <p:txBody>
          <a:bodyPr/>
          <a:lstStyle/>
          <a:p>
            <a:pPr defTabSz="966064">
              <a:defRPr/>
            </a:pPr>
            <a:fld id="{56E4C570-417B-4D05-8C01-0F63A6FBEC8B}" type="slidenum">
              <a:rPr lang="el-GR" altLang="el-GR">
                <a:solidFill>
                  <a:prstClr val="black"/>
                </a:solidFill>
                <a:latin typeface="Calibri" panose="020F0502020204030204"/>
              </a:rPr>
              <a:pPr defTabSz="966064">
                <a:defRPr/>
              </a:pPr>
              <a:t>22</a:t>
            </a:fld>
            <a:endParaRPr lang="el-GR" altLang="el-GR">
              <a:solidFill>
                <a:prstClr val="black"/>
              </a:solidFill>
              <a:latin typeface="Calibri" panose="020F0502020204030204"/>
            </a:endParaRPr>
          </a:p>
        </p:txBody>
      </p:sp>
    </p:spTree>
    <p:extLst>
      <p:ext uri="{BB962C8B-B14F-4D97-AF65-F5344CB8AC3E}">
        <p14:creationId xmlns:p14="http://schemas.microsoft.com/office/powerpoint/2010/main" val="124052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085027-CB04-499F-840E-637C9A4166F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C14FF517-65A0-4CB5-AB77-CFE64D839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069069D2-9BF6-482C-A3D4-3464F741CBC8}"/>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5" name="Θέση υποσέλιδου 4">
            <a:extLst>
              <a:ext uri="{FF2B5EF4-FFF2-40B4-BE49-F238E27FC236}">
                <a16:creationId xmlns:a16="http://schemas.microsoft.com/office/drawing/2014/main" id="{61FDA86C-A06E-4BB0-B669-E8391AC3958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BDCADCB-48FF-436A-B033-2D7DE0EFC60C}"/>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131136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9CC2F7-EFA0-4F85-BF10-7863DF456B9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9D368602-453B-4146-A971-FCDF93AAE6D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5AD2D7F-61FC-4AE6-B43F-AD9607F92A1A}"/>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5" name="Θέση υποσέλιδου 4">
            <a:extLst>
              <a:ext uri="{FF2B5EF4-FFF2-40B4-BE49-F238E27FC236}">
                <a16:creationId xmlns:a16="http://schemas.microsoft.com/office/drawing/2014/main" id="{79C49F74-AEB4-4337-B340-8DC5B63621E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63A3C4E-880C-495B-8A89-4F62170B2603}"/>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379790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563DCF6-F1E0-41B8-BDC1-581C003E5DC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C1E088FA-E348-441D-A47D-68AE3AC5721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E0ACBD6-60C8-4229-A0DB-FB7DC2D05CC9}"/>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5" name="Θέση υποσέλιδου 4">
            <a:extLst>
              <a:ext uri="{FF2B5EF4-FFF2-40B4-BE49-F238E27FC236}">
                <a16:creationId xmlns:a16="http://schemas.microsoft.com/office/drawing/2014/main" id="{7829749F-64DB-40FF-BDC0-DF2E8668B91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A5B2E03-57DE-4D95-BF27-650B76AB448D}"/>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2528739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4209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34278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01099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49067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1106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39168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36849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3241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851675-2F5F-4EB5-B0E7-D005B866E91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FC7D1EA-4B57-4FB2-819A-AFD3AD5B26A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360BDCD-A567-4FAA-8BA3-203F955B57DC}"/>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5" name="Θέση υποσέλιδου 4">
            <a:extLst>
              <a:ext uri="{FF2B5EF4-FFF2-40B4-BE49-F238E27FC236}">
                <a16:creationId xmlns:a16="http://schemas.microsoft.com/office/drawing/2014/main" id="{871FBB0A-39D1-4031-A8DF-AFE3A13EE33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7654221-341D-4845-8E87-8719E4A1D709}"/>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1388327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51809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49298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09144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981200"/>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81200"/>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75230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521728-B075-4230-91D3-7F50794E479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551C1764-02BF-46C2-9FE1-298EB8292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03488793-4721-4378-9DCA-95D39D1A857F}"/>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5" name="Θέση υποσέλιδου 4">
            <a:extLst>
              <a:ext uri="{FF2B5EF4-FFF2-40B4-BE49-F238E27FC236}">
                <a16:creationId xmlns:a16="http://schemas.microsoft.com/office/drawing/2014/main" id="{B1DFE390-688B-4580-B4E8-E35DED225E6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B6E3189-3683-427A-A7BB-85002630E49B}"/>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2022260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44D199-0681-4F08-974C-291F09F1349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3A9FAD2D-E056-4ABE-91F6-08731754C1D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FB5C283-973B-45E4-B41C-E528FF88052F}"/>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5" name="Θέση υποσέλιδου 4">
            <a:extLst>
              <a:ext uri="{FF2B5EF4-FFF2-40B4-BE49-F238E27FC236}">
                <a16:creationId xmlns:a16="http://schemas.microsoft.com/office/drawing/2014/main" id="{FAB2F413-D16D-4506-8C47-D114DAA70E2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35A7F61-B669-475D-AF1D-70A5179D27B7}"/>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1899242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D41153-16AC-476E-8DCD-A48D98FD379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79986D6-188B-45D7-826A-E4872FC1B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9F0B33A-C4B0-4069-B245-9D20473E25CB}"/>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5" name="Θέση υποσέλιδου 4">
            <a:extLst>
              <a:ext uri="{FF2B5EF4-FFF2-40B4-BE49-F238E27FC236}">
                <a16:creationId xmlns:a16="http://schemas.microsoft.com/office/drawing/2014/main" id="{62B6D8D4-6A13-4543-9D41-6D19D6B6519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6FCDDE8-3527-40AA-94CB-E3AC5E0042EE}"/>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80091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F312F7-A427-4888-A256-70534C937F7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73C7BEB-6492-44E0-966B-CE16B1AC3D8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C4B94079-94E5-4E4C-A4ED-ACA440CCF0D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1567FEF8-7F9D-48BF-BFA2-C892C624D0B8}"/>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6" name="Θέση υποσέλιδου 5">
            <a:extLst>
              <a:ext uri="{FF2B5EF4-FFF2-40B4-BE49-F238E27FC236}">
                <a16:creationId xmlns:a16="http://schemas.microsoft.com/office/drawing/2014/main" id="{01036F52-2AD2-4E1E-8E23-0329E088BE3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06D26878-7541-49C0-A36B-FA71A586C2A3}"/>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2464301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383846-B908-4E3E-B4EF-F914D3CD7C5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B12639BC-827F-4E89-9898-0F6678C74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33B3219-4185-4BE2-A670-AF57C413BA2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FDFE9B21-85AC-4423-BE32-6EE146ED3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44E32E2-E168-47FF-B2D6-A0F64AD0CA5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ED75A12B-E672-46AA-BD33-FC97B7E4202B}"/>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8" name="Θέση υποσέλιδου 7">
            <a:extLst>
              <a:ext uri="{FF2B5EF4-FFF2-40B4-BE49-F238E27FC236}">
                <a16:creationId xmlns:a16="http://schemas.microsoft.com/office/drawing/2014/main" id="{2614171D-7535-41FD-9185-D526CB3089DD}"/>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48372EA4-0576-4155-8A0D-5B89DAC948F4}"/>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1621796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6C56F7-E166-43F5-A815-CA51C8732BB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17D2B327-3A76-4414-8DD7-427358B42CC0}"/>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4" name="Θέση υποσέλιδου 3">
            <a:extLst>
              <a:ext uri="{FF2B5EF4-FFF2-40B4-BE49-F238E27FC236}">
                <a16:creationId xmlns:a16="http://schemas.microsoft.com/office/drawing/2014/main" id="{C1F1C44A-5BC7-4300-8D9A-29D886D344CD}"/>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FBB24992-319B-4835-AC67-4E2FCC0F20EF}"/>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283563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EEE1FE-1E21-47BD-9366-65CA0553A38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B2B3EEBC-16C6-4B54-91D9-EBE20ED14A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19CE529-797A-4739-8528-38EACB7338F0}"/>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5" name="Θέση υποσέλιδου 4">
            <a:extLst>
              <a:ext uri="{FF2B5EF4-FFF2-40B4-BE49-F238E27FC236}">
                <a16:creationId xmlns:a16="http://schemas.microsoft.com/office/drawing/2014/main" id="{21AD1E86-D935-412F-9D7D-A5CD9B5B0CF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48674E1-06C4-47E1-A0A7-862565457371}"/>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233710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611F1B7-26FB-4CC7-B6C0-B819445F49B1}"/>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3" name="Θέση υποσέλιδου 2">
            <a:extLst>
              <a:ext uri="{FF2B5EF4-FFF2-40B4-BE49-F238E27FC236}">
                <a16:creationId xmlns:a16="http://schemas.microsoft.com/office/drawing/2014/main" id="{1B6C62A6-A496-4D92-B80B-ADC33ECB525B}"/>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C1FDFD02-8784-42E2-BFE3-5CC91A61D1E9}"/>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960226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C2C763-50DB-41FA-AC3D-A0C20ED8338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F484C9BD-5B3F-4936-A3CD-1916E2DA4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A98ECFDB-DFD5-4405-85E6-C961F249C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F3BA2D4-6A13-4726-9157-EE6833771565}"/>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6" name="Θέση υποσέλιδου 5">
            <a:extLst>
              <a:ext uri="{FF2B5EF4-FFF2-40B4-BE49-F238E27FC236}">
                <a16:creationId xmlns:a16="http://schemas.microsoft.com/office/drawing/2014/main" id="{E7A4D729-20D7-4171-B162-FFA4619CF998}"/>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6BFD3DA-8F7E-45C1-B70D-230CA42E478C}"/>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1150326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3A3C42-5A86-4CE4-9109-3BEAD77C1E8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CAD9EFA9-6F05-40A3-8DAF-8CC9704E0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A36A7254-1BC5-4AE8-BE5D-6DBF63BAF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F5C710C-909A-49FE-8E37-618C0DE27574}"/>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6" name="Θέση υποσέλιδου 5">
            <a:extLst>
              <a:ext uri="{FF2B5EF4-FFF2-40B4-BE49-F238E27FC236}">
                <a16:creationId xmlns:a16="http://schemas.microsoft.com/office/drawing/2014/main" id="{4541F6C7-A33B-41FB-B087-B71DBB74E732}"/>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57CA8556-9D0E-44F4-8E10-22B014FA4BCA}"/>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894394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0E3209-0809-4FFC-8C03-C19F0E5D035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180AAAA-D71A-45CF-9F6A-C25EB2DB76A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50D5ACD-44F2-4B69-9A71-1AC703A74D46}"/>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5" name="Θέση υποσέλιδου 4">
            <a:extLst>
              <a:ext uri="{FF2B5EF4-FFF2-40B4-BE49-F238E27FC236}">
                <a16:creationId xmlns:a16="http://schemas.microsoft.com/office/drawing/2014/main" id="{B385E84F-F48F-4327-B0D9-9F27CEE64D1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160AB923-8772-4313-BC35-7BF80F77C44D}"/>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3819490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4BE15FC-5459-4B30-BAA3-6B5C44AA86A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D74E0528-9835-4FC8-AEB4-867FF0110C9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D39047BC-9360-4096-A750-3968A065831C}"/>
              </a:ext>
            </a:extLst>
          </p:cNvPr>
          <p:cNvSpPr>
            <a:spLocks noGrp="1"/>
          </p:cNvSpPr>
          <p:nvPr>
            <p:ph type="dt" sz="half" idx="10"/>
          </p:nvPr>
        </p:nvSpPr>
        <p:spPr/>
        <p:txBody>
          <a:bodyPr/>
          <a:lstStyle/>
          <a:p>
            <a:fld id="{2F162BD4-A921-45F5-BFD4-2EA27AE6763B}" type="datetimeFigureOut">
              <a:rPr lang="en-US" smtClean="0"/>
              <a:t>11/5/2020</a:t>
            </a:fld>
            <a:endParaRPr lang="en-US"/>
          </a:p>
        </p:txBody>
      </p:sp>
      <p:sp>
        <p:nvSpPr>
          <p:cNvPr id="5" name="Θέση υποσέλιδου 4">
            <a:extLst>
              <a:ext uri="{FF2B5EF4-FFF2-40B4-BE49-F238E27FC236}">
                <a16:creationId xmlns:a16="http://schemas.microsoft.com/office/drawing/2014/main" id="{44548CD7-C5B0-4037-B2C8-702E49D44E8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692B7AE-89EF-4E9A-BEC2-7010FFA090B3}"/>
              </a:ext>
            </a:extLst>
          </p:cNvPr>
          <p:cNvSpPr>
            <a:spLocks noGrp="1"/>
          </p:cNvSpPr>
          <p:nvPr>
            <p:ph type="sldNum" sz="quarter" idx="12"/>
          </p:nvPr>
        </p:nvSpPr>
        <p:spPr/>
        <p:txBody>
          <a:bodyPr/>
          <a:lstStyle/>
          <a:p>
            <a:fld id="{BB52AA49-8014-44A7-90DE-C84B6CF38B91}" type="slidenum">
              <a:rPr lang="en-US" smtClean="0"/>
              <a:t>‹#›</a:t>
            </a:fld>
            <a:endParaRPr lang="en-US"/>
          </a:p>
        </p:txBody>
      </p:sp>
    </p:spTree>
    <p:extLst>
      <p:ext uri="{BB962C8B-B14F-4D97-AF65-F5344CB8AC3E}">
        <p14:creationId xmlns:p14="http://schemas.microsoft.com/office/powerpoint/2010/main" val="388424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531B22-BE78-4C36-A567-34C00D2A502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441E2D2-20A0-42F8-AEA9-8EF414FB6F5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5FAB8FE6-B67B-4639-A7A4-C5ABA8FA2B1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2484575E-5204-4F1A-B63C-8F38E8AC1D51}"/>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6" name="Θέση υποσέλιδου 5">
            <a:extLst>
              <a:ext uri="{FF2B5EF4-FFF2-40B4-BE49-F238E27FC236}">
                <a16:creationId xmlns:a16="http://schemas.microsoft.com/office/drawing/2014/main" id="{23F0F13E-8DCF-4B3E-ABA8-D3D83E59D376}"/>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85B4B80-110E-4F14-A1AC-E6988C6F05DA}"/>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371379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F78114-67A5-4BD9-A08F-A87A3CFF937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564F384-19F8-4364-84C6-F21F2D749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2D661C2-6A75-4C30-B543-81E3AF96ED5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204B74CA-B235-475C-9F27-D3340E9D3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3E2B0D0-184D-4C59-AAA1-BAF92B17973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F408A51F-7F5C-42B6-A6CB-96C0077D2D1C}"/>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8" name="Θέση υποσέλιδου 7">
            <a:extLst>
              <a:ext uri="{FF2B5EF4-FFF2-40B4-BE49-F238E27FC236}">
                <a16:creationId xmlns:a16="http://schemas.microsoft.com/office/drawing/2014/main" id="{335F2844-7C3E-4C71-B180-61707916DBB2}"/>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C1D39DF4-7152-444D-B8BF-9954A59036BD}"/>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223768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2003B4-BFC1-4470-91AB-E9F2779CBA6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246F5B52-D6CC-4D31-8D9E-42A37CA3C531}"/>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4" name="Θέση υποσέλιδου 3">
            <a:extLst>
              <a:ext uri="{FF2B5EF4-FFF2-40B4-BE49-F238E27FC236}">
                <a16:creationId xmlns:a16="http://schemas.microsoft.com/office/drawing/2014/main" id="{47CFF745-B9E4-4EA3-A355-8ACF754C5FAD}"/>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C12AB831-FD3D-4405-88D4-EB63F46CDFC8}"/>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299308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F683555-A13D-431D-9A48-64EFFF50A23B}"/>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3" name="Θέση υποσέλιδου 2">
            <a:extLst>
              <a:ext uri="{FF2B5EF4-FFF2-40B4-BE49-F238E27FC236}">
                <a16:creationId xmlns:a16="http://schemas.microsoft.com/office/drawing/2014/main" id="{8492A2DE-0742-4BA1-8092-E87860E46CC0}"/>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352C2A0A-8A59-4403-B078-45AA08612A99}"/>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103695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EDCC63-4707-4BC6-97C5-C76D00000A3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24DC6F16-15E8-4F04-86AD-5484675D3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3C38A68E-6075-42C5-945E-59B96BB71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AAECF83-AB55-40C2-A36E-1AE302A762E0}"/>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6" name="Θέση υποσέλιδου 5">
            <a:extLst>
              <a:ext uri="{FF2B5EF4-FFF2-40B4-BE49-F238E27FC236}">
                <a16:creationId xmlns:a16="http://schemas.microsoft.com/office/drawing/2014/main" id="{6B9EEE83-1D93-4129-9F77-3F74311942C0}"/>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3E5E79E-2207-4E39-941B-E44A86F59916}"/>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253450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42DE0C-C669-41F9-9818-6CF0D735BDF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8CE5A2EC-9FC5-4518-B5E7-88F051740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7C0C17FE-DE9F-4C6A-812A-26D80C7AA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07FB5AD-279D-407E-9AEB-C9C070A0E533}"/>
              </a:ext>
            </a:extLst>
          </p:cNvPr>
          <p:cNvSpPr>
            <a:spLocks noGrp="1"/>
          </p:cNvSpPr>
          <p:nvPr>
            <p:ph type="dt" sz="half" idx="10"/>
          </p:nvPr>
        </p:nvSpPr>
        <p:spPr/>
        <p:txBody>
          <a:bodyPr/>
          <a:lstStyle/>
          <a:p>
            <a:fld id="{691BD6B6-8288-4F2E-B377-51019F0446CE}" type="datetimeFigureOut">
              <a:rPr lang="en-US" smtClean="0"/>
              <a:t>11/5/2020</a:t>
            </a:fld>
            <a:endParaRPr lang="en-US"/>
          </a:p>
        </p:txBody>
      </p:sp>
      <p:sp>
        <p:nvSpPr>
          <p:cNvPr id="6" name="Θέση υποσέλιδου 5">
            <a:extLst>
              <a:ext uri="{FF2B5EF4-FFF2-40B4-BE49-F238E27FC236}">
                <a16:creationId xmlns:a16="http://schemas.microsoft.com/office/drawing/2014/main" id="{8DE70C65-C19E-4B4C-BD08-2439D1D3EC42}"/>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9528040-B33D-45BA-ADEF-161E62D73C07}"/>
              </a:ext>
            </a:extLst>
          </p:cNvPr>
          <p:cNvSpPr>
            <a:spLocks noGrp="1"/>
          </p:cNvSpPr>
          <p:nvPr>
            <p:ph type="sldNum" sz="quarter" idx="12"/>
          </p:nvPr>
        </p:nvSpPr>
        <p:spPr/>
        <p:txBody>
          <a:bodyPr/>
          <a:lstStyle/>
          <a:p>
            <a:fld id="{AA2DBD1F-D0A4-4515-BF47-FE0D5B5B0260}" type="slidenum">
              <a:rPr lang="en-US" smtClean="0"/>
              <a:t>‹#›</a:t>
            </a:fld>
            <a:endParaRPr lang="en-US"/>
          </a:p>
        </p:txBody>
      </p:sp>
    </p:spTree>
    <p:extLst>
      <p:ext uri="{BB962C8B-B14F-4D97-AF65-F5344CB8AC3E}">
        <p14:creationId xmlns:p14="http://schemas.microsoft.com/office/powerpoint/2010/main" val="299559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507A788-EE8A-4676-8315-B60A2F1F8A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1E9636B-AB8B-4FEF-9626-C8421F16D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11742CC-B937-4FC8-8108-840EFCDAD6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BD6B6-8288-4F2E-B377-51019F0446CE}" type="datetimeFigureOut">
              <a:rPr lang="en-US" smtClean="0"/>
              <a:t>11/5/2020</a:t>
            </a:fld>
            <a:endParaRPr lang="en-US"/>
          </a:p>
        </p:txBody>
      </p:sp>
      <p:sp>
        <p:nvSpPr>
          <p:cNvPr id="5" name="Θέση υποσέλιδου 4">
            <a:extLst>
              <a:ext uri="{FF2B5EF4-FFF2-40B4-BE49-F238E27FC236}">
                <a16:creationId xmlns:a16="http://schemas.microsoft.com/office/drawing/2014/main" id="{AD5FAC5F-08F2-4B27-90AD-A4F6C8CDF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FEDC28BE-B6AF-43E9-8578-F1D178B96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DBD1F-D0A4-4515-BF47-FE0D5B5B0260}" type="slidenum">
              <a:rPr lang="en-US" smtClean="0"/>
              <a:t>‹#›</a:t>
            </a:fld>
            <a:endParaRPr lang="en-US"/>
          </a:p>
        </p:txBody>
      </p:sp>
    </p:spTree>
    <p:extLst>
      <p:ext uri="{BB962C8B-B14F-4D97-AF65-F5344CB8AC3E}">
        <p14:creationId xmlns:p14="http://schemas.microsoft.com/office/powerpoint/2010/main" val="664237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3EE86-AC0F-4B30-892A-A927C21C8C68}" type="datetimeFigureOut">
              <a:rPr lang="el-GR" smtClean="0">
                <a:solidFill>
                  <a:prstClr val="black">
                    <a:tint val="75000"/>
                  </a:prstClr>
                </a:solidFill>
              </a:rPr>
              <a:pPr/>
              <a:t>5/11/2020</a:t>
            </a:fld>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F8A31-7D22-46EF-8564-303481C5C5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63258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66684C0-9D54-4B20-A100-F98BB77D5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C0E2E95-32FE-401B-A665-815726442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18583CB-20E2-4AD4-BD5C-08D550F0EB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62BD4-A921-45F5-BFD4-2EA27AE6763B}" type="datetimeFigureOut">
              <a:rPr lang="en-US" smtClean="0"/>
              <a:t>11/5/2020</a:t>
            </a:fld>
            <a:endParaRPr lang="en-US"/>
          </a:p>
        </p:txBody>
      </p:sp>
      <p:sp>
        <p:nvSpPr>
          <p:cNvPr id="5" name="Θέση υποσέλιδου 4">
            <a:extLst>
              <a:ext uri="{FF2B5EF4-FFF2-40B4-BE49-F238E27FC236}">
                <a16:creationId xmlns:a16="http://schemas.microsoft.com/office/drawing/2014/main" id="{8B786EC1-7126-47B3-9DAA-ECFD46F85C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4CB8EC11-A97A-45A4-AFD5-4CDAB5AE7B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2AA49-8014-44A7-90DE-C84B6CF38B91}" type="slidenum">
              <a:rPr lang="en-US" smtClean="0"/>
              <a:t>‹#›</a:t>
            </a:fld>
            <a:endParaRPr lang="en-US"/>
          </a:p>
        </p:txBody>
      </p:sp>
    </p:spTree>
    <p:extLst>
      <p:ext uri="{BB962C8B-B14F-4D97-AF65-F5344CB8AC3E}">
        <p14:creationId xmlns:p14="http://schemas.microsoft.com/office/powerpoint/2010/main" val="32771669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5016A0-B78C-4706-A214-127E77FAAF46}"/>
              </a:ext>
            </a:extLst>
          </p:cNvPr>
          <p:cNvSpPr>
            <a:spLocks noGrp="1"/>
          </p:cNvSpPr>
          <p:nvPr>
            <p:ph type="ctrTitle"/>
          </p:nvPr>
        </p:nvSpPr>
        <p:spPr/>
        <p:txBody>
          <a:bodyPr>
            <a:normAutofit/>
          </a:bodyPr>
          <a:lstStyle/>
          <a:p>
            <a:r>
              <a:rPr lang="el-GR" sz="5400" b="1" dirty="0">
                <a:solidFill>
                  <a:srgbClr val="FF0000"/>
                </a:solidFill>
              </a:rPr>
              <a:t>ΕΠΙΔΗΜΙΟΛΟΓΙΚΗ ΑΝΑΦΟΡΑ</a:t>
            </a:r>
            <a:endParaRPr lang="en-US" sz="5400" b="1" dirty="0">
              <a:solidFill>
                <a:srgbClr val="FF0000"/>
              </a:solidFill>
            </a:endParaRPr>
          </a:p>
        </p:txBody>
      </p:sp>
      <p:sp>
        <p:nvSpPr>
          <p:cNvPr id="3" name="Υπότιτλος 2">
            <a:extLst>
              <a:ext uri="{FF2B5EF4-FFF2-40B4-BE49-F238E27FC236}">
                <a16:creationId xmlns:a16="http://schemas.microsoft.com/office/drawing/2014/main" id="{B85D7F7C-F1D3-4CD8-8A44-02A54C2DEBEA}"/>
              </a:ext>
            </a:extLst>
          </p:cNvPr>
          <p:cNvSpPr>
            <a:spLocks noGrp="1"/>
          </p:cNvSpPr>
          <p:nvPr>
            <p:ph type="subTitle" idx="1"/>
          </p:nvPr>
        </p:nvSpPr>
        <p:spPr/>
        <p:txBody>
          <a:bodyPr/>
          <a:lstStyle/>
          <a:p>
            <a:r>
              <a:rPr lang="el-GR" dirty="0"/>
              <a:t>ΣΤ εκ μέρους της επιτροπής για ΠΘ</a:t>
            </a:r>
            <a:endParaRPr lang="en-US" dirty="0"/>
          </a:p>
        </p:txBody>
      </p:sp>
    </p:spTree>
    <p:extLst>
      <p:ext uri="{BB962C8B-B14F-4D97-AF65-F5344CB8AC3E}">
        <p14:creationId xmlns:p14="http://schemas.microsoft.com/office/powerpoint/2010/main" val="313660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948C42-156C-4AF3-9EFF-69D047D82555}"/>
              </a:ext>
            </a:extLst>
          </p:cNvPr>
          <p:cNvSpPr>
            <a:spLocks noGrp="1"/>
          </p:cNvSpPr>
          <p:nvPr>
            <p:ph type="title"/>
          </p:nvPr>
        </p:nvSpPr>
        <p:spPr/>
        <p:txBody>
          <a:bodyPr/>
          <a:lstStyle/>
          <a:p>
            <a:pPr algn="ctr"/>
            <a:r>
              <a:rPr lang="en-US" b="1" dirty="0">
                <a:solidFill>
                  <a:srgbClr val="FF0000"/>
                </a:solidFill>
                <a:latin typeface="+mn-lt"/>
              </a:rPr>
              <a:t>n</a:t>
            </a:r>
            <a:r>
              <a:rPr lang="el-GR" b="1" dirty="0">
                <a:solidFill>
                  <a:srgbClr val="FF0000"/>
                </a:solidFill>
                <a:latin typeface="+mn-lt"/>
              </a:rPr>
              <a:t> Νοσηλείες ανά ηλικία, 4/11/2020</a:t>
            </a:r>
            <a:br>
              <a:rPr lang="el-GR" b="1" dirty="0">
                <a:solidFill>
                  <a:srgbClr val="FF0000"/>
                </a:solidFill>
                <a:latin typeface="+mn-lt"/>
              </a:rPr>
            </a:br>
            <a:r>
              <a:rPr lang="el-GR" sz="4000" b="1" dirty="0">
                <a:solidFill>
                  <a:srgbClr val="0070C0"/>
                </a:solidFill>
                <a:latin typeface="+mn-lt"/>
              </a:rPr>
              <a:t>τελευταίες 7 ημέρες έναντι συνόλου </a:t>
            </a:r>
            <a:endParaRPr lang="en-US" dirty="0">
              <a:solidFill>
                <a:srgbClr val="0070C0"/>
              </a:solidFill>
            </a:endParaRPr>
          </a:p>
        </p:txBody>
      </p:sp>
      <p:pic>
        <p:nvPicPr>
          <p:cNvPr id="13" name="Εικόνα 12">
            <a:extLst>
              <a:ext uri="{FF2B5EF4-FFF2-40B4-BE49-F238E27FC236}">
                <a16:creationId xmlns:a16="http://schemas.microsoft.com/office/drawing/2014/main" id="{3754C42C-335A-416B-83C4-4C2C1C3688D9}"/>
              </a:ext>
            </a:extLst>
          </p:cNvPr>
          <p:cNvPicPr>
            <a:picLocks noChangeAspect="1"/>
          </p:cNvPicPr>
          <p:nvPr/>
        </p:nvPicPr>
        <p:blipFill>
          <a:blip r:embed="rId2"/>
          <a:stretch>
            <a:fillRect/>
          </a:stretch>
        </p:blipFill>
        <p:spPr>
          <a:xfrm>
            <a:off x="92054" y="6161460"/>
            <a:ext cx="1838440" cy="539219"/>
          </a:xfrm>
          <a:prstGeom prst="rect">
            <a:avLst/>
          </a:prstGeom>
        </p:spPr>
      </p:pic>
      <p:pic>
        <p:nvPicPr>
          <p:cNvPr id="10" name="Content Placeholder 9">
            <a:extLst>
              <a:ext uri="{FF2B5EF4-FFF2-40B4-BE49-F238E27FC236}">
                <a16:creationId xmlns:a16="http://schemas.microsoft.com/office/drawing/2014/main" id="{E3535EDB-00A1-4917-A994-CE05C4A7E9E4}"/>
              </a:ext>
            </a:extLst>
          </p:cNvPr>
          <p:cNvPicPr>
            <a:picLocks noGrp="1" noChangeAspect="1"/>
          </p:cNvPicPr>
          <p:nvPr>
            <p:ph idx="1"/>
          </p:nvPr>
        </p:nvPicPr>
        <p:blipFill>
          <a:blip r:embed="rId3"/>
          <a:stretch>
            <a:fillRect/>
          </a:stretch>
        </p:blipFill>
        <p:spPr>
          <a:xfrm>
            <a:off x="1162050" y="2228338"/>
            <a:ext cx="10515600" cy="3395471"/>
          </a:xfrm>
          <a:prstGeom prst="rect">
            <a:avLst/>
          </a:prstGeom>
        </p:spPr>
      </p:pic>
    </p:spTree>
    <p:extLst>
      <p:ext uri="{BB962C8B-B14F-4D97-AF65-F5344CB8AC3E}">
        <p14:creationId xmlns:p14="http://schemas.microsoft.com/office/powerpoint/2010/main" val="209721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0DEBD5-7DA6-4760-A071-986578442A9A}"/>
              </a:ext>
            </a:extLst>
          </p:cNvPr>
          <p:cNvSpPr>
            <a:spLocks noGrp="1"/>
          </p:cNvSpPr>
          <p:nvPr>
            <p:ph type="title"/>
          </p:nvPr>
        </p:nvSpPr>
        <p:spPr>
          <a:xfrm>
            <a:off x="234779" y="365125"/>
            <a:ext cx="11640064" cy="1325563"/>
          </a:xfrm>
        </p:spPr>
        <p:txBody>
          <a:bodyPr>
            <a:normAutofit/>
          </a:bodyPr>
          <a:lstStyle/>
          <a:p>
            <a:pPr algn="ctr"/>
            <a:r>
              <a:rPr lang="en-US" b="1" dirty="0">
                <a:solidFill>
                  <a:srgbClr val="FF0000"/>
                </a:solidFill>
                <a:latin typeface="+mn-lt"/>
              </a:rPr>
              <a:t>n, </a:t>
            </a:r>
            <a:r>
              <a:rPr lang="el-GR" b="1" dirty="0">
                <a:solidFill>
                  <a:srgbClr val="FF0000"/>
                </a:solidFill>
                <a:latin typeface="+mn-lt"/>
              </a:rPr>
              <a:t>ΜΕΘ</a:t>
            </a:r>
            <a:r>
              <a:rPr lang="en-US" b="1" dirty="0">
                <a:solidFill>
                  <a:srgbClr val="FF0000"/>
                </a:solidFill>
                <a:latin typeface="+mn-lt"/>
              </a:rPr>
              <a:t>, </a:t>
            </a:r>
            <a:r>
              <a:rPr lang="el-GR" b="1" dirty="0">
                <a:solidFill>
                  <a:srgbClr val="FF0000"/>
                </a:solidFill>
                <a:latin typeface="+mn-lt"/>
              </a:rPr>
              <a:t>4/11/2020  </a:t>
            </a:r>
            <a:br>
              <a:rPr lang="el-GR" b="1" dirty="0">
                <a:solidFill>
                  <a:srgbClr val="FF0000"/>
                </a:solidFill>
                <a:latin typeface="+mn-lt"/>
              </a:rPr>
            </a:br>
            <a:r>
              <a:rPr lang="el-GR" b="1" dirty="0">
                <a:solidFill>
                  <a:srgbClr val="0070C0"/>
                </a:solidFill>
                <a:latin typeface="+mn-lt"/>
              </a:rPr>
              <a:t>ΜΕΘ</a:t>
            </a:r>
            <a:r>
              <a:rPr lang="en-US" b="1" dirty="0">
                <a:solidFill>
                  <a:srgbClr val="0070C0"/>
                </a:solidFill>
                <a:latin typeface="+mn-lt"/>
              </a:rPr>
              <a:t>,</a:t>
            </a:r>
            <a:r>
              <a:rPr lang="el-GR" b="1" dirty="0">
                <a:solidFill>
                  <a:srgbClr val="0070C0"/>
                </a:solidFill>
                <a:latin typeface="+mn-lt"/>
              </a:rPr>
              <a:t> </a:t>
            </a:r>
            <a:r>
              <a:rPr lang="en-US" b="1" dirty="0">
                <a:solidFill>
                  <a:srgbClr val="0070C0"/>
                </a:solidFill>
                <a:latin typeface="+mn-lt"/>
              </a:rPr>
              <a:t>n</a:t>
            </a:r>
            <a:r>
              <a:rPr lang="el-GR" b="1" dirty="0">
                <a:solidFill>
                  <a:srgbClr val="0070C0"/>
                </a:solidFill>
                <a:latin typeface="+mn-lt"/>
              </a:rPr>
              <a:t>=</a:t>
            </a:r>
            <a:r>
              <a:rPr lang="en-US" b="1" dirty="0">
                <a:solidFill>
                  <a:srgbClr val="0070C0"/>
                </a:solidFill>
                <a:latin typeface="+mn-lt"/>
              </a:rPr>
              <a:t>2</a:t>
            </a:r>
            <a:r>
              <a:rPr lang="el-GR" b="1" dirty="0">
                <a:solidFill>
                  <a:srgbClr val="0070C0"/>
                </a:solidFill>
                <a:latin typeface="+mn-lt"/>
              </a:rPr>
              <a:t>13</a:t>
            </a:r>
            <a:endParaRPr lang="en-US" b="1" dirty="0">
              <a:solidFill>
                <a:srgbClr val="FF0000"/>
              </a:solidFill>
              <a:latin typeface="+mn-lt"/>
            </a:endParaRPr>
          </a:p>
        </p:txBody>
      </p:sp>
      <p:pic>
        <p:nvPicPr>
          <p:cNvPr id="15" name="Εικόνα 14">
            <a:extLst>
              <a:ext uri="{FF2B5EF4-FFF2-40B4-BE49-F238E27FC236}">
                <a16:creationId xmlns:a16="http://schemas.microsoft.com/office/drawing/2014/main" id="{B0954D34-ADE3-4B9B-BCC6-4811ECCE03CD}"/>
              </a:ext>
            </a:extLst>
          </p:cNvPr>
          <p:cNvPicPr>
            <a:picLocks noChangeAspect="1"/>
          </p:cNvPicPr>
          <p:nvPr/>
        </p:nvPicPr>
        <p:blipFill>
          <a:blip r:embed="rId2"/>
          <a:stretch>
            <a:fillRect/>
          </a:stretch>
        </p:blipFill>
        <p:spPr>
          <a:xfrm>
            <a:off x="92054" y="6161460"/>
            <a:ext cx="1838440" cy="539219"/>
          </a:xfrm>
          <a:prstGeom prst="rect">
            <a:avLst/>
          </a:prstGeom>
        </p:spPr>
      </p:pic>
      <p:pic>
        <p:nvPicPr>
          <p:cNvPr id="17" name="Εικόνα 16">
            <a:extLst>
              <a:ext uri="{FF2B5EF4-FFF2-40B4-BE49-F238E27FC236}">
                <a16:creationId xmlns:a16="http://schemas.microsoft.com/office/drawing/2014/main" id="{672CAFDE-3F3D-4DC8-8DC4-722D6716F7A0}"/>
              </a:ext>
            </a:extLst>
          </p:cNvPr>
          <p:cNvPicPr>
            <a:picLocks noChangeAspect="1"/>
          </p:cNvPicPr>
          <p:nvPr/>
        </p:nvPicPr>
        <p:blipFill>
          <a:blip r:embed="rId3"/>
          <a:stretch>
            <a:fillRect/>
          </a:stretch>
        </p:blipFill>
        <p:spPr>
          <a:xfrm>
            <a:off x="10033853" y="6240718"/>
            <a:ext cx="2048898" cy="501137"/>
          </a:xfrm>
          <a:prstGeom prst="rect">
            <a:avLst/>
          </a:prstGeom>
        </p:spPr>
      </p:pic>
      <p:pic>
        <p:nvPicPr>
          <p:cNvPr id="6" name="Θέση περιεχομένου 5">
            <a:extLst>
              <a:ext uri="{FF2B5EF4-FFF2-40B4-BE49-F238E27FC236}">
                <a16:creationId xmlns:a16="http://schemas.microsoft.com/office/drawing/2014/main" id="{1F7ADD51-F7FA-44F5-9A01-C5F40A6E93D1}"/>
              </a:ext>
            </a:extLst>
          </p:cNvPr>
          <p:cNvPicPr>
            <a:picLocks noGrp="1" noChangeAspect="1"/>
          </p:cNvPicPr>
          <p:nvPr>
            <p:ph idx="1"/>
          </p:nvPr>
        </p:nvPicPr>
        <p:blipFill>
          <a:blip r:embed="rId4"/>
          <a:stretch>
            <a:fillRect/>
          </a:stretch>
        </p:blipFill>
        <p:spPr>
          <a:xfrm>
            <a:off x="838200" y="1889828"/>
            <a:ext cx="10515600" cy="4222931"/>
          </a:xfrm>
        </p:spPr>
      </p:pic>
    </p:spTree>
    <p:extLst>
      <p:ext uri="{BB962C8B-B14F-4D97-AF65-F5344CB8AC3E}">
        <p14:creationId xmlns:p14="http://schemas.microsoft.com/office/powerpoint/2010/main" val="225234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a:xfrm>
            <a:off x="190499" y="365125"/>
            <a:ext cx="11684343" cy="1325563"/>
          </a:xfrm>
        </p:spPr>
        <p:txBody>
          <a:bodyPr>
            <a:normAutofit fontScale="90000"/>
          </a:bodyPr>
          <a:lstStyle/>
          <a:p>
            <a:pPr algn="ctr"/>
            <a:r>
              <a:rPr lang="el-GR" b="1" dirty="0">
                <a:solidFill>
                  <a:srgbClr val="FF0000"/>
                </a:solidFill>
                <a:latin typeface="+mn-lt"/>
              </a:rPr>
              <a:t>Κλίνες</a:t>
            </a:r>
            <a:r>
              <a:rPr lang="en-US" b="1" dirty="0">
                <a:solidFill>
                  <a:srgbClr val="FF0000"/>
                </a:solidFill>
                <a:latin typeface="+mn-lt"/>
              </a:rPr>
              <a:t> </a:t>
            </a:r>
            <a:r>
              <a:rPr lang="el-GR" b="1" dirty="0">
                <a:solidFill>
                  <a:srgbClr val="FF0000"/>
                </a:solidFill>
                <a:latin typeface="+mn-lt"/>
              </a:rPr>
              <a:t>ΜΕΘ </a:t>
            </a:r>
            <a:r>
              <a:rPr lang="en-US" b="1" dirty="0">
                <a:solidFill>
                  <a:srgbClr val="FF0000"/>
                </a:solidFill>
                <a:latin typeface="+mn-lt"/>
              </a:rPr>
              <a:t>COVID-19</a:t>
            </a:r>
            <a:r>
              <a:rPr lang="el-GR" b="1" dirty="0">
                <a:solidFill>
                  <a:srgbClr val="FF0000"/>
                </a:solidFill>
                <a:latin typeface="+mn-lt"/>
              </a:rPr>
              <a:t>, </a:t>
            </a:r>
            <a:r>
              <a:rPr lang="en-US" b="1" dirty="0">
                <a:solidFill>
                  <a:srgbClr val="FF0000"/>
                </a:solidFill>
                <a:latin typeface="+mn-lt"/>
              </a:rPr>
              <a:t>4</a:t>
            </a:r>
            <a:r>
              <a:rPr lang="el-GR" b="1" dirty="0">
                <a:solidFill>
                  <a:srgbClr val="FF0000"/>
                </a:solidFill>
                <a:latin typeface="+mn-lt"/>
              </a:rPr>
              <a:t>/11/2020</a:t>
            </a:r>
            <a:br>
              <a:rPr lang="en-US" b="1" dirty="0">
                <a:solidFill>
                  <a:srgbClr val="FF0000"/>
                </a:solidFill>
                <a:latin typeface="+mn-lt"/>
              </a:rPr>
            </a:br>
            <a:r>
              <a:rPr lang="el-GR" sz="4000" b="1" dirty="0">
                <a:solidFill>
                  <a:srgbClr val="0070C0"/>
                </a:solidFill>
                <a:latin typeface="+mn-lt"/>
                <a:sym typeface="Symbol" panose="05050102010706020507" pitchFamily="18" charset="2"/>
              </a:rPr>
              <a:t>ΜΕΘ επικράτεια</a:t>
            </a:r>
            <a:r>
              <a:rPr lang="en-US" sz="4000" b="1" dirty="0">
                <a:solidFill>
                  <a:srgbClr val="0070C0"/>
                </a:solidFill>
                <a:latin typeface="+mn-lt"/>
                <a:sym typeface="Symbol" panose="05050102010706020507" pitchFamily="18" charset="2"/>
              </a:rPr>
              <a:t>, n=213</a:t>
            </a:r>
            <a:r>
              <a:rPr lang="el-GR" sz="4000" b="1" dirty="0">
                <a:solidFill>
                  <a:srgbClr val="0070C0"/>
                </a:solidFill>
                <a:latin typeface="+mn-lt"/>
                <a:sym typeface="Symbol" panose="05050102010706020507" pitchFamily="18" charset="2"/>
              </a:rPr>
              <a:t>, 6</a:t>
            </a:r>
            <a:r>
              <a:rPr lang="en-US" sz="4000" b="1" dirty="0">
                <a:solidFill>
                  <a:srgbClr val="0070C0"/>
                </a:solidFill>
                <a:latin typeface="+mn-lt"/>
                <a:sym typeface="Symbol" panose="05050102010706020507" pitchFamily="18" charset="2"/>
              </a:rPr>
              <a:t>0</a:t>
            </a:r>
            <a:r>
              <a:rPr lang="el-GR" sz="4000" b="1" dirty="0">
                <a:solidFill>
                  <a:srgbClr val="0070C0"/>
                </a:solidFill>
                <a:latin typeface="+mn-lt"/>
                <a:sym typeface="Symbol" panose="05050102010706020507" pitchFamily="18" charset="2"/>
              </a:rPr>
              <a:t>% κάλυψη των </a:t>
            </a:r>
            <a:r>
              <a:rPr lang="en-US" sz="4000" b="1" dirty="0">
                <a:solidFill>
                  <a:srgbClr val="0070C0"/>
                </a:solidFill>
                <a:latin typeface="+mn-lt"/>
                <a:sym typeface="Symbol" panose="05050102010706020507" pitchFamily="18" charset="2"/>
              </a:rPr>
              <a:t>COVID-19</a:t>
            </a:r>
            <a:r>
              <a:rPr lang="el-GR" sz="4000" b="1" dirty="0">
                <a:solidFill>
                  <a:srgbClr val="0070C0"/>
                </a:solidFill>
                <a:latin typeface="+mn-lt"/>
                <a:sym typeface="Symbol" panose="05050102010706020507" pitchFamily="18" charset="2"/>
              </a:rPr>
              <a:t> ΜΕΘ</a:t>
            </a:r>
            <a:r>
              <a:rPr lang="el-GR" sz="4000" b="1" dirty="0">
                <a:solidFill>
                  <a:srgbClr val="0070C0"/>
                </a:solidFill>
                <a:latin typeface="+mn-lt"/>
              </a:rPr>
              <a:t>  </a:t>
            </a:r>
            <a:r>
              <a:rPr lang="en-US" sz="4000" b="1" dirty="0">
                <a:solidFill>
                  <a:srgbClr val="0070C0"/>
                </a:solidFill>
                <a:latin typeface="+mn-lt"/>
              </a:rPr>
              <a:t> </a:t>
            </a:r>
            <a:r>
              <a:rPr lang="el-GR" sz="4000" b="1" dirty="0">
                <a:solidFill>
                  <a:srgbClr val="0070C0"/>
                </a:solidFill>
                <a:latin typeface="+mn-lt"/>
              </a:rPr>
              <a:t> </a:t>
            </a:r>
            <a:endParaRPr lang="en-US" b="1" dirty="0">
              <a:solidFill>
                <a:srgbClr val="0070C0"/>
              </a:solidFill>
              <a:latin typeface="+mn-lt"/>
            </a:endParaRPr>
          </a:p>
        </p:txBody>
      </p:sp>
      <p:pic>
        <p:nvPicPr>
          <p:cNvPr id="7" name="Εικόνα 6">
            <a:extLst>
              <a:ext uri="{FF2B5EF4-FFF2-40B4-BE49-F238E27FC236}">
                <a16:creationId xmlns:a16="http://schemas.microsoft.com/office/drawing/2014/main" id="{65C17F69-FF18-49E0-B212-C2926DABEDD0}"/>
              </a:ext>
            </a:extLst>
          </p:cNvPr>
          <p:cNvPicPr>
            <a:picLocks noChangeAspect="1"/>
          </p:cNvPicPr>
          <p:nvPr/>
        </p:nvPicPr>
        <p:blipFill>
          <a:blip r:embed="rId2"/>
          <a:stretch>
            <a:fillRect/>
          </a:stretch>
        </p:blipFill>
        <p:spPr>
          <a:xfrm>
            <a:off x="92054" y="6161460"/>
            <a:ext cx="1838440" cy="539219"/>
          </a:xfrm>
          <a:prstGeom prst="rect">
            <a:avLst/>
          </a:prstGeom>
        </p:spPr>
      </p:pic>
      <p:pic>
        <p:nvPicPr>
          <p:cNvPr id="12" name="Εικόνα 11">
            <a:extLst>
              <a:ext uri="{FF2B5EF4-FFF2-40B4-BE49-F238E27FC236}">
                <a16:creationId xmlns:a16="http://schemas.microsoft.com/office/drawing/2014/main" id="{48269DE4-9702-4696-BFC3-3CC62F8A6031}"/>
              </a:ext>
            </a:extLst>
          </p:cNvPr>
          <p:cNvPicPr>
            <a:picLocks noChangeAspect="1"/>
          </p:cNvPicPr>
          <p:nvPr/>
        </p:nvPicPr>
        <p:blipFill>
          <a:blip r:embed="rId3"/>
          <a:stretch>
            <a:fillRect/>
          </a:stretch>
        </p:blipFill>
        <p:spPr>
          <a:xfrm>
            <a:off x="11291551" y="6157338"/>
            <a:ext cx="583292" cy="543341"/>
          </a:xfrm>
          <a:prstGeom prst="rect">
            <a:avLst/>
          </a:prstGeom>
        </p:spPr>
      </p:pic>
      <p:pic>
        <p:nvPicPr>
          <p:cNvPr id="8" name="Θέση περιεχομένου 7">
            <a:extLst>
              <a:ext uri="{FF2B5EF4-FFF2-40B4-BE49-F238E27FC236}">
                <a16:creationId xmlns:a16="http://schemas.microsoft.com/office/drawing/2014/main" id="{EF6275A3-D83E-4B52-8CB5-D452A07A9B60}"/>
              </a:ext>
            </a:extLst>
          </p:cNvPr>
          <p:cNvPicPr>
            <a:picLocks noGrp="1" noChangeAspect="1"/>
          </p:cNvPicPr>
          <p:nvPr>
            <p:ph idx="1"/>
          </p:nvPr>
        </p:nvPicPr>
        <p:blipFill>
          <a:blip r:embed="rId4"/>
          <a:stretch>
            <a:fillRect/>
          </a:stretch>
        </p:blipFill>
        <p:spPr>
          <a:xfrm>
            <a:off x="3941291" y="1825625"/>
            <a:ext cx="4309417" cy="4351338"/>
          </a:xfrm>
        </p:spPr>
      </p:pic>
    </p:spTree>
    <p:extLst>
      <p:ext uri="{BB962C8B-B14F-4D97-AF65-F5344CB8AC3E}">
        <p14:creationId xmlns:p14="http://schemas.microsoft.com/office/powerpoint/2010/main" val="178170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p:txBody>
          <a:bodyPr/>
          <a:lstStyle/>
          <a:p>
            <a:pPr algn="ctr"/>
            <a:r>
              <a:rPr lang="en-US" b="1" dirty="0">
                <a:solidFill>
                  <a:srgbClr val="FF0000"/>
                </a:solidFill>
                <a:latin typeface="+mn-lt"/>
              </a:rPr>
              <a:t>n </a:t>
            </a:r>
            <a:r>
              <a:rPr lang="el-GR" b="1" dirty="0" err="1">
                <a:solidFill>
                  <a:srgbClr val="FF0000"/>
                </a:solidFill>
                <a:latin typeface="+mn-lt"/>
              </a:rPr>
              <a:t>διασωληνωμένοι</a:t>
            </a:r>
            <a:r>
              <a:rPr lang="el-GR" b="1" dirty="0">
                <a:solidFill>
                  <a:srgbClr val="FF0000"/>
                </a:solidFill>
                <a:latin typeface="+mn-lt"/>
              </a:rPr>
              <a:t> </a:t>
            </a:r>
            <a:r>
              <a:rPr lang="en-US" b="1" dirty="0">
                <a:solidFill>
                  <a:srgbClr val="FF0000"/>
                </a:solidFill>
                <a:latin typeface="+mn-lt"/>
              </a:rPr>
              <a:t>COVID-19</a:t>
            </a:r>
            <a:r>
              <a:rPr lang="el-GR" b="1" dirty="0">
                <a:solidFill>
                  <a:srgbClr val="FF0000"/>
                </a:solidFill>
                <a:latin typeface="+mn-lt"/>
              </a:rPr>
              <a:t>, 4/11/2020</a:t>
            </a:r>
            <a:br>
              <a:rPr lang="en-US" b="1" dirty="0">
                <a:solidFill>
                  <a:srgbClr val="FF0000"/>
                </a:solidFill>
                <a:latin typeface="+mn-lt"/>
              </a:rPr>
            </a:br>
            <a:r>
              <a:rPr lang="el-GR" sz="4000" b="1" dirty="0">
                <a:solidFill>
                  <a:srgbClr val="0070C0"/>
                </a:solidFill>
                <a:latin typeface="+mn-lt"/>
                <a:sym typeface="Symbol" panose="05050102010706020507" pitchFamily="18" charset="2"/>
              </a:rPr>
              <a:t>επικράτεια, </a:t>
            </a:r>
            <a:r>
              <a:rPr lang="en-US" sz="4000" b="1" dirty="0">
                <a:solidFill>
                  <a:srgbClr val="0070C0"/>
                </a:solidFill>
                <a:latin typeface="+mn-lt"/>
                <a:sym typeface="Symbol" panose="05050102010706020507" pitchFamily="18" charset="2"/>
              </a:rPr>
              <a:t>n=</a:t>
            </a:r>
            <a:r>
              <a:rPr lang="el-GR" sz="4000" b="1" dirty="0">
                <a:solidFill>
                  <a:srgbClr val="0070C0"/>
                </a:solidFill>
                <a:latin typeface="+mn-lt"/>
                <a:sym typeface="Symbol" panose="05050102010706020507" pitchFamily="18" charset="2"/>
              </a:rPr>
              <a:t> 191</a:t>
            </a:r>
            <a:r>
              <a:rPr lang="el-GR" sz="4000" b="1" dirty="0">
                <a:solidFill>
                  <a:srgbClr val="0070C0"/>
                </a:solidFill>
                <a:latin typeface="+mn-lt"/>
              </a:rPr>
              <a:t>  </a:t>
            </a:r>
            <a:r>
              <a:rPr lang="en-US" sz="4000" b="1" dirty="0">
                <a:solidFill>
                  <a:srgbClr val="0070C0"/>
                </a:solidFill>
                <a:latin typeface="+mn-lt"/>
              </a:rPr>
              <a:t> </a:t>
            </a:r>
            <a:r>
              <a:rPr lang="el-GR" sz="4000" b="1" dirty="0">
                <a:solidFill>
                  <a:srgbClr val="0070C0"/>
                </a:solidFill>
                <a:latin typeface="+mn-lt"/>
              </a:rPr>
              <a:t> </a:t>
            </a:r>
            <a:endParaRPr lang="en-US" b="1" dirty="0">
              <a:solidFill>
                <a:srgbClr val="0070C0"/>
              </a:solidFill>
              <a:latin typeface="+mn-lt"/>
            </a:endParaRPr>
          </a:p>
        </p:txBody>
      </p:sp>
      <p:pic>
        <p:nvPicPr>
          <p:cNvPr id="7" name="Εικόνα 6">
            <a:extLst>
              <a:ext uri="{FF2B5EF4-FFF2-40B4-BE49-F238E27FC236}">
                <a16:creationId xmlns:a16="http://schemas.microsoft.com/office/drawing/2014/main" id="{65C17F69-FF18-49E0-B212-C2926DABEDD0}"/>
              </a:ext>
            </a:extLst>
          </p:cNvPr>
          <p:cNvPicPr>
            <a:picLocks noChangeAspect="1"/>
          </p:cNvPicPr>
          <p:nvPr/>
        </p:nvPicPr>
        <p:blipFill>
          <a:blip r:embed="rId2"/>
          <a:stretch>
            <a:fillRect/>
          </a:stretch>
        </p:blipFill>
        <p:spPr>
          <a:xfrm>
            <a:off x="92054" y="6161460"/>
            <a:ext cx="1838440" cy="539219"/>
          </a:xfrm>
          <a:prstGeom prst="rect">
            <a:avLst/>
          </a:prstGeom>
        </p:spPr>
      </p:pic>
      <p:pic>
        <p:nvPicPr>
          <p:cNvPr id="12" name="Εικόνα 11">
            <a:extLst>
              <a:ext uri="{FF2B5EF4-FFF2-40B4-BE49-F238E27FC236}">
                <a16:creationId xmlns:a16="http://schemas.microsoft.com/office/drawing/2014/main" id="{48269DE4-9702-4696-BFC3-3CC62F8A6031}"/>
              </a:ext>
            </a:extLst>
          </p:cNvPr>
          <p:cNvPicPr>
            <a:picLocks noChangeAspect="1"/>
          </p:cNvPicPr>
          <p:nvPr/>
        </p:nvPicPr>
        <p:blipFill>
          <a:blip r:embed="rId3"/>
          <a:stretch>
            <a:fillRect/>
          </a:stretch>
        </p:blipFill>
        <p:spPr>
          <a:xfrm>
            <a:off x="11291551" y="6157338"/>
            <a:ext cx="583292" cy="543341"/>
          </a:xfrm>
          <a:prstGeom prst="rect">
            <a:avLst/>
          </a:prstGeom>
        </p:spPr>
      </p:pic>
      <p:pic>
        <p:nvPicPr>
          <p:cNvPr id="10" name="Εικόνα 9">
            <a:extLst>
              <a:ext uri="{FF2B5EF4-FFF2-40B4-BE49-F238E27FC236}">
                <a16:creationId xmlns:a16="http://schemas.microsoft.com/office/drawing/2014/main" id="{A762E559-D07E-4DEC-9CD2-483D8818D8D3}"/>
              </a:ext>
            </a:extLst>
          </p:cNvPr>
          <p:cNvPicPr>
            <a:picLocks noChangeAspect="1"/>
          </p:cNvPicPr>
          <p:nvPr/>
        </p:nvPicPr>
        <p:blipFill>
          <a:blip r:embed="rId4"/>
          <a:stretch>
            <a:fillRect/>
          </a:stretch>
        </p:blipFill>
        <p:spPr>
          <a:xfrm>
            <a:off x="4552950" y="2602277"/>
            <a:ext cx="3086100" cy="419100"/>
          </a:xfrm>
          <a:prstGeom prst="rect">
            <a:avLst/>
          </a:prstGeom>
        </p:spPr>
      </p:pic>
      <p:pic>
        <p:nvPicPr>
          <p:cNvPr id="8" name="Θέση περιεχομένου 7">
            <a:extLst>
              <a:ext uri="{FF2B5EF4-FFF2-40B4-BE49-F238E27FC236}">
                <a16:creationId xmlns:a16="http://schemas.microsoft.com/office/drawing/2014/main" id="{745BA188-65D5-4DFF-94BF-21671C38E592}"/>
              </a:ext>
            </a:extLst>
          </p:cNvPr>
          <p:cNvPicPr>
            <a:picLocks noGrp="1" noChangeAspect="1"/>
          </p:cNvPicPr>
          <p:nvPr>
            <p:ph idx="1"/>
          </p:nvPr>
        </p:nvPicPr>
        <p:blipFill>
          <a:blip r:embed="rId5"/>
          <a:stretch>
            <a:fillRect/>
          </a:stretch>
        </p:blipFill>
        <p:spPr>
          <a:xfrm>
            <a:off x="925483" y="1825625"/>
            <a:ext cx="10341034" cy="4351338"/>
          </a:xfrm>
        </p:spPr>
      </p:pic>
    </p:spTree>
    <p:extLst>
      <p:ext uri="{BB962C8B-B14F-4D97-AF65-F5344CB8AC3E}">
        <p14:creationId xmlns:p14="http://schemas.microsoft.com/office/powerpoint/2010/main" val="67642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p:txBody>
          <a:bodyPr/>
          <a:lstStyle/>
          <a:p>
            <a:pPr algn="ctr"/>
            <a:r>
              <a:rPr lang="el-GR" b="1" dirty="0">
                <a:solidFill>
                  <a:srgbClr val="FF0000"/>
                </a:solidFill>
                <a:latin typeface="+mn-lt"/>
              </a:rPr>
              <a:t>Κλίνες</a:t>
            </a:r>
            <a:r>
              <a:rPr lang="en-US" b="1" dirty="0">
                <a:solidFill>
                  <a:srgbClr val="FF0000"/>
                </a:solidFill>
                <a:latin typeface="+mn-lt"/>
              </a:rPr>
              <a:t> </a:t>
            </a:r>
            <a:r>
              <a:rPr lang="el-GR" b="1" dirty="0">
                <a:solidFill>
                  <a:srgbClr val="FF0000"/>
                </a:solidFill>
                <a:latin typeface="+mn-lt"/>
              </a:rPr>
              <a:t>ΜΕΘ </a:t>
            </a:r>
            <a:r>
              <a:rPr lang="en-US" b="1" dirty="0">
                <a:solidFill>
                  <a:srgbClr val="FF0000"/>
                </a:solidFill>
                <a:latin typeface="+mn-lt"/>
              </a:rPr>
              <a:t>COVID-19</a:t>
            </a:r>
            <a:r>
              <a:rPr lang="el-GR" b="1" dirty="0">
                <a:solidFill>
                  <a:srgbClr val="FF0000"/>
                </a:solidFill>
                <a:latin typeface="+mn-lt"/>
              </a:rPr>
              <a:t>, </a:t>
            </a:r>
            <a:r>
              <a:rPr lang="en-US" b="1" dirty="0">
                <a:solidFill>
                  <a:srgbClr val="FF0000"/>
                </a:solidFill>
                <a:latin typeface="+mn-lt"/>
              </a:rPr>
              <a:t>4</a:t>
            </a:r>
            <a:r>
              <a:rPr lang="el-GR" b="1" dirty="0">
                <a:solidFill>
                  <a:srgbClr val="FF0000"/>
                </a:solidFill>
                <a:latin typeface="+mn-lt"/>
              </a:rPr>
              <a:t>/11/2020</a:t>
            </a:r>
            <a:br>
              <a:rPr lang="en-US" b="1" dirty="0">
                <a:solidFill>
                  <a:srgbClr val="FF0000"/>
                </a:solidFill>
                <a:latin typeface="+mn-lt"/>
              </a:rPr>
            </a:br>
            <a:r>
              <a:rPr lang="el-GR" sz="3600" b="1" dirty="0">
                <a:solidFill>
                  <a:srgbClr val="0070C0"/>
                </a:solidFill>
                <a:latin typeface="+mn-lt"/>
                <a:sym typeface="Symbol" panose="05050102010706020507" pitchFamily="18" charset="2"/>
              </a:rPr>
              <a:t>ΜΕΘ Αττική </a:t>
            </a:r>
            <a:r>
              <a:rPr lang="en-US" sz="3600" b="1" dirty="0">
                <a:solidFill>
                  <a:srgbClr val="0070C0"/>
                </a:solidFill>
                <a:latin typeface="+mn-lt"/>
                <a:sym typeface="Symbol" panose="05050102010706020507" pitchFamily="18" charset="2"/>
              </a:rPr>
              <a:t>66</a:t>
            </a:r>
            <a:r>
              <a:rPr lang="el-GR" sz="3600" b="1" dirty="0">
                <a:solidFill>
                  <a:srgbClr val="0070C0"/>
                </a:solidFill>
                <a:latin typeface="+mn-lt"/>
                <a:sym typeface="Symbol" panose="05050102010706020507" pitchFamily="18" charset="2"/>
              </a:rPr>
              <a:t>%</a:t>
            </a:r>
            <a:r>
              <a:rPr lang="en-US" sz="3600" b="1" dirty="0">
                <a:solidFill>
                  <a:srgbClr val="0070C0"/>
                </a:solidFill>
                <a:latin typeface="+mn-lt"/>
                <a:sym typeface="Symbol" panose="05050102010706020507" pitchFamily="18" charset="2"/>
              </a:rPr>
              <a:t>, </a:t>
            </a:r>
            <a:r>
              <a:rPr lang="el-GR" sz="3600" b="1" dirty="0">
                <a:solidFill>
                  <a:srgbClr val="0070C0"/>
                </a:solidFill>
                <a:latin typeface="+mn-lt"/>
                <a:sym typeface="Symbol" panose="05050102010706020507" pitchFamily="18" charset="2"/>
              </a:rPr>
              <a:t>Θεσσαλονίκη 7</a:t>
            </a:r>
            <a:r>
              <a:rPr lang="en-US" sz="3600" b="1" dirty="0">
                <a:solidFill>
                  <a:srgbClr val="0070C0"/>
                </a:solidFill>
                <a:latin typeface="+mn-lt"/>
                <a:sym typeface="Symbol" panose="05050102010706020507" pitchFamily="18" charset="2"/>
              </a:rPr>
              <a:t>8</a:t>
            </a:r>
            <a:r>
              <a:rPr lang="el-GR" sz="3600" b="1" dirty="0">
                <a:solidFill>
                  <a:srgbClr val="0070C0"/>
                </a:solidFill>
                <a:latin typeface="+mn-lt"/>
                <a:sym typeface="Symbol" panose="05050102010706020507" pitchFamily="18" charset="2"/>
              </a:rPr>
              <a:t>% </a:t>
            </a:r>
            <a:r>
              <a:rPr lang="el-GR" sz="3600" b="1" dirty="0">
                <a:solidFill>
                  <a:srgbClr val="0070C0"/>
                </a:solidFill>
                <a:latin typeface="+mn-lt"/>
              </a:rPr>
              <a:t>  </a:t>
            </a:r>
            <a:r>
              <a:rPr lang="en-US" sz="3600" b="1" dirty="0">
                <a:solidFill>
                  <a:srgbClr val="0070C0"/>
                </a:solidFill>
                <a:latin typeface="+mn-lt"/>
              </a:rPr>
              <a:t> </a:t>
            </a:r>
            <a:r>
              <a:rPr lang="el-GR" sz="3600" b="1" dirty="0">
                <a:solidFill>
                  <a:srgbClr val="0070C0"/>
                </a:solidFill>
                <a:latin typeface="+mn-lt"/>
              </a:rPr>
              <a:t> </a:t>
            </a:r>
            <a:endParaRPr lang="en-US" b="1" dirty="0">
              <a:solidFill>
                <a:srgbClr val="0070C0"/>
              </a:solidFill>
              <a:latin typeface="+mn-lt"/>
            </a:endParaRPr>
          </a:p>
        </p:txBody>
      </p:sp>
      <p:pic>
        <p:nvPicPr>
          <p:cNvPr id="7" name="Εικόνα 6">
            <a:extLst>
              <a:ext uri="{FF2B5EF4-FFF2-40B4-BE49-F238E27FC236}">
                <a16:creationId xmlns:a16="http://schemas.microsoft.com/office/drawing/2014/main" id="{65C17F69-FF18-49E0-B212-C2926DABEDD0}"/>
              </a:ext>
            </a:extLst>
          </p:cNvPr>
          <p:cNvPicPr>
            <a:picLocks noChangeAspect="1"/>
          </p:cNvPicPr>
          <p:nvPr/>
        </p:nvPicPr>
        <p:blipFill>
          <a:blip r:embed="rId2"/>
          <a:stretch>
            <a:fillRect/>
          </a:stretch>
        </p:blipFill>
        <p:spPr>
          <a:xfrm>
            <a:off x="92054" y="6161460"/>
            <a:ext cx="1838440" cy="539219"/>
          </a:xfrm>
          <a:prstGeom prst="rect">
            <a:avLst/>
          </a:prstGeom>
        </p:spPr>
      </p:pic>
      <p:pic>
        <p:nvPicPr>
          <p:cNvPr id="12" name="Εικόνα 11">
            <a:extLst>
              <a:ext uri="{FF2B5EF4-FFF2-40B4-BE49-F238E27FC236}">
                <a16:creationId xmlns:a16="http://schemas.microsoft.com/office/drawing/2014/main" id="{48269DE4-9702-4696-BFC3-3CC62F8A6031}"/>
              </a:ext>
            </a:extLst>
          </p:cNvPr>
          <p:cNvPicPr>
            <a:picLocks noChangeAspect="1"/>
          </p:cNvPicPr>
          <p:nvPr/>
        </p:nvPicPr>
        <p:blipFill>
          <a:blip r:embed="rId3"/>
          <a:stretch>
            <a:fillRect/>
          </a:stretch>
        </p:blipFill>
        <p:spPr>
          <a:xfrm>
            <a:off x="11291551" y="6157338"/>
            <a:ext cx="583292" cy="543341"/>
          </a:xfrm>
          <a:prstGeom prst="rect">
            <a:avLst/>
          </a:prstGeom>
        </p:spPr>
      </p:pic>
      <p:pic>
        <p:nvPicPr>
          <p:cNvPr id="6" name="Θέση περιεχομένου 5">
            <a:extLst>
              <a:ext uri="{FF2B5EF4-FFF2-40B4-BE49-F238E27FC236}">
                <a16:creationId xmlns:a16="http://schemas.microsoft.com/office/drawing/2014/main" id="{2D1736CD-129E-4A0E-9EE9-EA53028E9849}"/>
              </a:ext>
            </a:extLst>
          </p:cNvPr>
          <p:cNvPicPr>
            <a:picLocks noGrp="1" noChangeAspect="1"/>
          </p:cNvPicPr>
          <p:nvPr>
            <p:ph idx="1"/>
          </p:nvPr>
        </p:nvPicPr>
        <p:blipFill>
          <a:blip r:embed="rId4"/>
          <a:stretch>
            <a:fillRect/>
          </a:stretch>
        </p:blipFill>
        <p:spPr>
          <a:xfrm>
            <a:off x="1538287" y="2377281"/>
            <a:ext cx="9115425" cy="3248025"/>
          </a:xfrm>
        </p:spPr>
      </p:pic>
    </p:spTree>
    <p:extLst>
      <p:ext uri="{BB962C8B-B14F-4D97-AF65-F5344CB8AC3E}">
        <p14:creationId xmlns:p14="http://schemas.microsoft.com/office/powerpoint/2010/main" val="95289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948C42-156C-4AF3-9EFF-69D047D82555}"/>
              </a:ext>
            </a:extLst>
          </p:cNvPr>
          <p:cNvSpPr>
            <a:spLocks noGrp="1"/>
          </p:cNvSpPr>
          <p:nvPr>
            <p:ph type="title"/>
          </p:nvPr>
        </p:nvSpPr>
        <p:spPr/>
        <p:txBody>
          <a:bodyPr/>
          <a:lstStyle/>
          <a:p>
            <a:pPr algn="ctr"/>
            <a:r>
              <a:rPr lang="en-US" b="1" dirty="0">
                <a:solidFill>
                  <a:srgbClr val="FF0000"/>
                </a:solidFill>
                <a:latin typeface="+mn-lt"/>
              </a:rPr>
              <a:t>n, </a:t>
            </a:r>
            <a:r>
              <a:rPr lang="el-GR" b="1" dirty="0">
                <a:solidFill>
                  <a:srgbClr val="FF0000"/>
                </a:solidFill>
                <a:latin typeface="+mn-lt"/>
              </a:rPr>
              <a:t>Νοσηλείες ΜΕΘ ανά ηλικία, 4/11/2020 </a:t>
            </a:r>
            <a:endParaRPr lang="en-US" dirty="0">
              <a:solidFill>
                <a:srgbClr val="0070C0"/>
              </a:solidFill>
            </a:endParaRPr>
          </a:p>
        </p:txBody>
      </p:sp>
      <p:pic>
        <p:nvPicPr>
          <p:cNvPr id="9" name="Content Placeholder 8">
            <a:extLst>
              <a:ext uri="{FF2B5EF4-FFF2-40B4-BE49-F238E27FC236}">
                <a16:creationId xmlns:a16="http://schemas.microsoft.com/office/drawing/2014/main" id="{804B6025-05DF-44E8-94FE-87A21A4C0DBD}"/>
              </a:ext>
            </a:extLst>
          </p:cNvPr>
          <p:cNvPicPr>
            <a:picLocks noGrp="1" noChangeAspect="1"/>
          </p:cNvPicPr>
          <p:nvPr>
            <p:ph idx="1"/>
          </p:nvPr>
        </p:nvPicPr>
        <p:blipFill>
          <a:blip r:embed="rId2"/>
          <a:stretch>
            <a:fillRect/>
          </a:stretch>
        </p:blipFill>
        <p:spPr>
          <a:xfrm>
            <a:off x="448845" y="1914400"/>
            <a:ext cx="11294310" cy="4257800"/>
          </a:xfrm>
          <a:prstGeom prst="rect">
            <a:avLst/>
          </a:prstGeom>
        </p:spPr>
      </p:pic>
    </p:spTree>
    <p:extLst>
      <p:ext uri="{BB962C8B-B14F-4D97-AF65-F5344CB8AC3E}">
        <p14:creationId xmlns:p14="http://schemas.microsoft.com/office/powerpoint/2010/main" val="128523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DDEE8B-20B1-440F-8213-94A58F4F7B1A}"/>
              </a:ext>
            </a:extLst>
          </p:cNvPr>
          <p:cNvSpPr>
            <a:spLocks noGrp="1"/>
          </p:cNvSpPr>
          <p:nvPr>
            <p:ph type="title"/>
          </p:nvPr>
        </p:nvSpPr>
        <p:spPr/>
        <p:txBody>
          <a:bodyPr/>
          <a:lstStyle/>
          <a:p>
            <a:pPr algn="ctr"/>
            <a:r>
              <a:rPr lang="el-GR" b="1" dirty="0">
                <a:solidFill>
                  <a:srgbClr val="FF0000"/>
                </a:solidFill>
                <a:latin typeface="+mn-lt"/>
              </a:rPr>
              <a:t>Θάνατοι</a:t>
            </a:r>
            <a:r>
              <a:rPr lang="en-US" b="1" dirty="0">
                <a:solidFill>
                  <a:srgbClr val="FF0000"/>
                </a:solidFill>
                <a:latin typeface="+mn-lt"/>
              </a:rPr>
              <a:t> </a:t>
            </a:r>
            <a:r>
              <a:rPr lang="el-GR" b="1" dirty="0">
                <a:solidFill>
                  <a:srgbClr val="FF0000"/>
                </a:solidFill>
                <a:latin typeface="+mn-lt"/>
              </a:rPr>
              <a:t>συνολικά από Μάρτιο, 4/11/2020</a:t>
            </a:r>
            <a:br>
              <a:rPr lang="en-US" b="1" dirty="0">
                <a:solidFill>
                  <a:srgbClr val="FF0000"/>
                </a:solidFill>
                <a:latin typeface="+mn-lt"/>
              </a:rPr>
            </a:br>
            <a:r>
              <a:rPr lang="en-US" sz="3600" b="1" dirty="0">
                <a:solidFill>
                  <a:srgbClr val="0070C0"/>
                </a:solidFill>
                <a:latin typeface="+mn-lt"/>
              </a:rPr>
              <a:t>n=</a:t>
            </a:r>
            <a:r>
              <a:rPr lang="el-GR" sz="3600" b="1" dirty="0">
                <a:solidFill>
                  <a:srgbClr val="0070C0"/>
                </a:solidFill>
                <a:latin typeface="+mn-lt"/>
              </a:rPr>
              <a:t>691, μέσος 7 ημερών </a:t>
            </a:r>
            <a:r>
              <a:rPr lang="el-GR" sz="3600" b="1" dirty="0">
                <a:solidFill>
                  <a:srgbClr val="0070C0"/>
                </a:solidFill>
                <a:latin typeface="+mn-lt"/>
                <a:sym typeface="Symbol" panose="05050102010706020507" pitchFamily="18" charset="2"/>
              </a:rPr>
              <a:t>12</a:t>
            </a:r>
            <a:endParaRPr lang="en-US" b="1" dirty="0">
              <a:solidFill>
                <a:srgbClr val="0070C0"/>
              </a:solidFill>
              <a:latin typeface="+mn-lt"/>
            </a:endParaRPr>
          </a:p>
        </p:txBody>
      </p:sp>
      <p:pic>
        <p:nvPicPr>
          <p:cNvPr id="9" name="Εικόνα 8">
            <a:extLst>
              <a:ext uri="{FF2B5EF4-FFF2-40B4-BE49-F238E27FC236}">
                <a16:creationId xmlns:a16="http://schemas.microsoft.com/office/drawing/2014/main" id="{60B7B0B2-212F-4F7C-B92A-EDBD3198AFB1}"/>
              </a:ext>
            </a:extLst>
          </p:cNvPr>
          <p:cNvPicPr>
            <a:picLocks noChangeAspect="1"/>
          </p:cNvPicPr>
          <p:nvPr/>
        </p:nvPicPr>
        <p:blipFill>
          <a:blip r:embed="rId2"/>
          <a:stretch>
            <a:fillRect/>
          </a:stretch>
        </p:blipFill>
        <p:spPr>
          <a:xfrm>
            <a:off x="11239244" y="6003092"/>
            <a:ext cx="746146" cy="714238"/>
          </a:xfrm>
          <a:prstGeom prst="rect">
            <a:avLst/>
          </a:prstGeom>
        </p:spPr>
      </p:pic>
      <p:pic>
        <p:nvPicPr>
          <p:cNvPr id="11" name="Εικόνα 10">
            <a:extLst>
              <a:ext uri="{FF2B5EF4-FFF2-40B4-BE49-F238E27FC236}">
                <a16:creationId xmlns:a16="http://schemas.microsoft.com/office/drawing/2014/main" id="{C44B2F01-E8B3-40FB-B2D1-3461DF8A322E}"/>
              </a:ext>
            </a:extLst>
          </p:cNvPr>
          <p:cNvPicPr>
            <a:picLocks noChangeAspect="1"/>
          </p:cNvPicPr>
          <p:nvPr/>
        </p:nvPicPr>
        <p:blipFill>
          <a:blip r:embed="rId3"/>
          <a:stretch>
            <a:fillRect/>
          </a:stretch>
        </p:blipFill>
        <p:spPr>
          <a:xfrm>
            <a:off x="92054" y="6161460"/>
            <a:ext cx="1838440" cy="539219"/>
          </a:xfrm>
          <a:prstGeom prst="rect">
            <a:avLst/>
          </a:prstGeom>
        </p:spPr>
      </p:pic>
      <p:pic>
        <p:nvPicPr>
          <p:cNvPr id="6" name="Θέση περιεχομένου 5">
            <a:extLst>
              <a:ext uri="{FF2B5EF4-FFF2-40B4-BE49-F238E27FC236}">
                <a16:creationId xmlns:a16="http://schemas.microsoft.com/office/drawing/2014/main" id="{F351EAD7-FB0E-4507-ACD9-8423F69C1F31}"/>
              </a:ext>
            </a:extLst>
          </p:cNvPr>
          <p:cNvPicPr>
            <a:picLocks noGrp="1" noChangeAspect="1"/>
          </p:cNvPicPr>
          <p:nvPr>
            <p:ph idx="1"/>
          </p:nvPr>
        </p:nvPicPr>
        <p:blipFill>
          <a:blip r:embed="rId4"/>
          <a:stretch>
            <a:fillRect/>
          </a:stretch>
        </p:blipFill>
        <p:spPr>
          <a:xfrm>
            <a:off x="838200" y="1864821"/>
            <a:ext cx="10515600" cy="4272945"/>
          </a:xfrm>
        </p:spPr>
      </p:pic>
    </p:spTree>
    <p:extLst>
      <p:ext uri="{BB962C8B-B14F-4D97-AF65-F5344CB8AC3E}">
        <p14:creationId xmlns:p14="http://schemas.microsoft.com/office/powerpoint/2010/main" val="135501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DDEE8B-20B1-440F-8213-94A58F4F7B1A}"/>
              </a:ext>
            </a:extLst>
          </p:cNvPr>
          <p:cNvSpPr>
            <a:spLocks noGrp="1"/>
          </p:cNvSpPr>
          <p:nvPr>
            <p:ph type="title"/>
          </p:nvPr>
        </p:nvSpPr>
        <p:spPr/>
        <p:txBody>
          <a:bodyPr/>
          <a:lstStyle/>
          <a:p>
            <a:pPr algn="ctr"/>
            <a:r>
              <a:rPr lang="en-US" b="1" dirty="0">
                <a:solidFill>
                  <a:srgbClr val="FF0000"/>
                </a:solidFill>
                <a:latin typeface="+mn-lt"/>
              </a:rPr>
              <a:t>n, </a:t>
            </a:r>
            <a:r>
              <a:rPr lang="el-GR" b="1" dirty="0">
                <a:solidFill>
                  <a:srgbClr val="FF0000"/>
                </a:solidFill>
                <a:latin typeface="+mn-lt"/>
              </a:rPr>
              <a:t>Θάνατοι ανά ηλικία</a:t>
            </a:r>
            <a:br>
              <a:rPr lang="en-US" b="1" dirty="0">
                <a:solidFill>
                  <a:srgbClr val="FF0000"/>
                </a:solidFill>
                <a:latin typeface="+mn-lt"/>
              </a:rPr>
            </a:br>
            <a:r>
              <a:rPr lang="el-GR" sz="3200" b="1" dirty="0">
                <a:solidFill>
                  <a:srgbClr val="0070C0"/>
                </a:solidFill>
                <a:latin typeface="+mn-lt"/>
              </a:rPr>
              <a:t>κυρίως στους 75+</a:t>
            </a:r>
            <a:endParaRPr lang="en-US" b="1" dirty="0">
              <a:solidFill>
                <a:srgbClr val="0070C0"/>
              </a:solidFill>
              <a:latin typeface="+mn-lt"/>
            </a:endParaRPr>
          </a:p>
        </p:txBody>
      </p:sp>
      <p:pic>
        <p:nvPicPr>
          <p:cNvPr id="9" name="Εικόνα 8">
            <a:extLst>
              <a:ext uri="{FF2B5EF4-FFF2-40B4-BE49-F238E27FC236}">
                <a16:creationId xmlns:a16="http://schemas.microsoft.com/office/drawing/2014/main" id="{60B7B0B2-212F-4F7C-B92A-EDBD3198AFB1}"/>
              </a:ext>
            </a:extLst>
          </p:cNvPr>
          <p:cNvPicPr>
            <a:picLocks noChangeAspect="1"/>
          </p:cNvPicPr>
          <p:nvPr/>
        </p:nvPicPr>
        <p:blipFill>
          <a:blip r:embed="rId2"/>
          <a:stretch>
            <a:fillRect/>
          </a:stretch>
        </p:blipFill>
        <p:spPr>
          <a:xfrm>
            <a:off x="11239244" y="6003092"/>
            <a:ext cx="746146" cy="714238"/>
          </a:xfrm>
          <a:prstGeom prst="rect">
            <a:avLst/>
          </a:prstGeom>
        </p:spPr>
      </p:pic>
      <p:pic>
        <p:nvPicPr>
          <p:cNvPr id="11" name="Εικόνα 10">
            <a:extLst>
              <a:ext uri="{FF2B5EF4-FFF2-40B4-BE49-F238E27FC236}">
                <a16:creationId xmlns:a16="http://schemas.microsoft.com/office/drawing/2014/main" id="{C44B2F01-E8B3-40FB-B2D1-3461DF8A322E}"/>
              </a:ext>
            </a:extLst>
          </p:cNvPr>
          <p:cNvPicPr>
            <a:picLocks noChangeAspect="1"/>
          </p:cNvPicPr>
          <p:nvPr/>
        </p:nvPicPr>
        <p:blipFill>
          <a:blip r:embed="rId3"/>
          <a:stretch>
            <a:fillRect/>
          </a:stretch>
        </p:blipFill>
        <p:spPr>
          <a:xfrm>
            <a:off x="92054" y="6161460"/>
            <a:ext cx="1838440" cy="539219"/>
          </a:xfrm>
          <a:prstGeom prst="rect">
            <a:avLst/>
          </a:prstGeom>
        </p:spPr>
      </p:pic>
      <p:pic>
        <p:nvPicPr>
          <p:cNvPr id="7" name="Content Placeholder 6">
            <a:extLst>
              <a:ext uri="{FF2B5EF4-FFF2-40B4-BE49-F238E27FC236}">
                <a16:creationId xmlns:a16="http://schemas.microsoft.com/office/drawing/2014/main" id="{59509EA2-551D-4CC6-9DFB-D75AB2C29C89}"/>
              </a:ext>
            </a:extLst>
          </p:cNvPr>
          <p:cNvPicPr>
            <a:picLocks noGrp="1" noChangeAspect="1"/>
          </p:cNvPicPr>
          <p:nvPr>
            <p:ph idx="1"/>
          </p:nvPr>
        </p:nvPicPr>
        <p:blipFill>
          <a:blip r:embed="rId4"/>
          <a:stretch>
            <a:fillRect/>
          </a:stretch>
        </p:blipFill>
        <p:spPr>
          <a:xfrm>
            <a:off x="838200" y="2413286"/>
            <a:ext cx="10515600" cy="3176015"/>
          </a:xfrm>
          <a:prstGeom prst="rect">
            <a:avLst/>
          </a:prstGeom>
        </p:spPr>
      </p:pic>
    </p:spTree>
    <p:extLst>
      <p:ext uri="{BB962C8B-B14F-4D97-AF65-F5344CB8AC3E}">
        <p14:creationId xmlns:p14="http://schemas.microsoft.com/office/powerpoint/2010/main" val="229075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EE7B7C-4DB1-4074-AC38-87523D03854D}"/>
              </a:ext>
            </a:extLst>
          </p:cNvPr>
          <p:cNvSpPr>
            <a:spLocks noGrp="1"/>
          </p:cNvSpPr>
          <p:nvPr>
            <p:ph type="title"/>
          </p:nvPr>
        </p:nvSpPr>
        <p:spPr/>
        <p:txBody>
          <a:bodyPr>
            <a:normAutofit/>
          </a:bodyPr>
          <a:lstStyle/>
          <a:p>
            <a:pPr algn="ctr"/>
            <a:r>
              <a:rPr lang="en-US" sz="4000" b="1" dirty="0">
                <a:solidFill>
                  <a:srgbClr val="FF0000"/>
                </a:solidFill>
                <a:latin typeface="+mn-lt"/>
              </a:rPr>
              <a:t>EUROMOMO &amp; excess mortality</a:t>
            </a:r>
            <a:br>
              <a:rPr lang="en-US" sz="4000" b="1" dirty="0">
                <a:solidFill>
                  <a:srgbClr val="FF0000"/>
                </a:solidFill>
                <a:latin typeface="+mn-lt"/>
              </a:rPr>
            </a:br>
            <a:r>
              <a:rPr lang="en-US" sz="3600" b="1" dirty="0">
                <a:solidFill>
                  <a:srgbClr val="0070C0"/>
                </a:solidFill>
                <a:latin typeface="+mn-lt"/>
              </a:rPr>
              <a:t>week 14 vs. week 43, 2020</a:t>
            </a:r>
            <a:endParaRPr lang="en-US" sz="4000" b="1" dirty="0">
              <a:solidFill>
                <a:srgbClr val="0070C0"/>
              </a:solidFill>
              <a:latin typeface="+mn-lt"/>
            </a:endParaRPr>
          </a:p>
        </p:txBody>
      </p:sp>
      <p:pic>
        <p:nvPicPr>
          <p:cNvPr id="11" name="Θέση περιεχομένου 10">
            <a:extLst>
              <a:ext uri="{FF2B5EF4-FFF2-40B4-BE49-F238E27FC236}">
                <a16:creationId xmlns:a16="http://schemas.microsoft.com/office/drawing/2014/main" id="{7B815A79-5C79-4F86-8DF7-0A98E0C92E00}"/>
              </a:ext>
            </a:extLst>
          </p:cNvPr>
          <p:cNvPicPr>
            <a:picLocks noGrp="1" noChangeAspect="1"/>
          </p:cNvPicPr>
          <p:nvPr>
            <p:ph sz="half" idx="1"/>
          </p:nvPr>
        </p:nvPicPr>
        <p:blipFill>
          <a:blip r:embed="rId2"/>
          <a:stretch>
            <a:fillRect/>
          </a:stretch>
        </p:blipFill>
        <p:spPr>
          <a:xfrm>
            <a:off x="925029" y="1825625"/>
            <a:ext cx="5007942" cy="4351338"/>
          </a:xfrm>
        </p:spPr>
      </p:pic>
      <p:pic>
        <p:nvPicPr>
          <p:cNvPr id="6" name="Θέση περιεχομένου 5">
            <a:extLst>
              <a:ext uri="{FF2B5EF4-FFF2-40B4-BE49-F238E27FC236}">
                <a16:creationId xmlns:a16="http://schemas.microsoft.com/office/drawing/2014/main" id="{F4BD54C4-E650-427D-AB9A-3A7EB2A25728}"/>
              </a:ext>
            </a:extLst>
          </p:cNvPr>
          <p:cNvPicPr>
            <a:picLocks noGrp="1" noChangeAspect="1"/>
          </p:cNvPicPr>
          <p:nvPr>
            <p:ph sz="half" idx="2"/>
          </p:nvPr>
        </p:nvPicPr>
        <p:blipFill>
          <a:blip r:embed="rId3"/>
          <a:stretch>
            <a:fillRect/>
          </a:stretch>
        </p:blipFill>
        <p:spPr>
          <a:xfrm>
            <a:off x="6518062" y="1825625"/>
            <a:ext cx="4489875" cy="4351338"/>
          </a:xfrm>
        </p:spPr>
      </p:pic>
      <p:pic>
        <p:nvPicPr>
          <p:cNvPr id="9" name="Εικόνα 8">
            <a:extLst>
              <a:ext uri="{FF2B5EF4-FFF2-40B4-BE49-F238E27FC236}">
                <a16:creationId xmlns:a16="http://schemas.microsoft.com/office/drawing/2014/main" id="{ED253A97-4255-4691-8904-D78C20D40A15}"/>
              </a:ext>
            </a:extLst>
          </p:cNvPr>
          <p:cNvPicPr>
            <a:picLocks noChangeAspect="1"/>
          </p:cNvPicPr>
          <p:nvPr/>
        </p:nvPicPr>
        <p:blipFill>
          <a:blip r:embed="rId4"/>
          <a:stretch>
            <a:fillRect/>
          </a:stretch>
        </p:blipFill>
        <p:spPr>
          <a:xfrm>
            <a:off x="9651810" y="1604140"/>
            <a:ext cx="2252830" cy="1915477"/>
          </a:xfrm>
          <a:prstGeom prst="rect">
            <a:avLst/>
          </a:prstGeom>
        </p:spPr>
      </p:pic>
    </p:spTree>
    <p:extLst>
      <p:ext uri="{BB962C8B-B14F-4D97-AF65-F5344CB8AC3E}">
        <p14:creationId xmlns:p14="http://schemas.microsoft.com/office/powerpoint/2010/main" val="90255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8DFC58-4329-4C4C-AC3A-5D611EFB9662}"/>
              </a:ext>
            </a:extLst>
          </p:cNvPr>
          <p:cNvSpPr>
            <a:spLocks noGrp="1"/>
          </p:cNvSpPr>
          <p:nvPr>
            <p:ph type="title"/>
          </p:nvPr>
        </p:nvSpPr>
        <p:spPr>
          <a:xfrm>
            <a:off x="395417" y="365125"/>
            <a:ext cx="11405286" cy="1325563"/>
          </a:xfrm>
        </p:spPr>
        <p:txBody>
          <a:bodyPr>
            <a:normAutofit/>
          </a:bodyPr>
          <a:lstStyle/>
          <a:p>
            <a:pPr algn="ctr"/>
            <a:r>
              <a:rPr lang="en-US" b="1" dirty="0">
                <a:solidFill>
                  <a:srgbClr val="FF0000"/>
                </a:solidFill>
                <a:latin typeface="+mn-lt"/>
              </a:rPr>
              <a:t>Geographical distribution</a:t>
            </a:r>
            <a:r>
              <a:rPr lang="el-GR" b="1" dirty="0">
                <a:solidFill>
                  <a:srgbClr val="FF0000"/>
                </a:solidFill>
                <a:latin typeface="+mn-lt"/>
              </a:rPr>
              <a:t>, </a:t>
            </a:r>
            <a:r>
              <a:rPr lang="en-US" b="1" dirty="0">
                <a:solidFill>
                  <a:srgbClr val="FF0000"/>
                </a:solidFill>
                <a:latin typeface="+mn-lt"/>
              </a:rPr>
              <a:t>World, 4 </a:t>
            </a:r>
            <a:r>
              <a:rPr lang="el-GR" b="1" dirty="0" err="1">
                <a:solidFill>
                  <a:srgbClr val="FF0000"/>
                </a:solidFill>
                <a:latin typeface="+mn-lt"/>
              </a:rPr>
              <a:t>Νοεμ</a:t>
            </a:r>
            <a:r>
              <a:rPr lang="el-GR" b="1" dirty="0">
                <a:solidFill>
                  <a:srgbClr val="FF0000"/>
                </a:solidFill>
                <a:latin typeface="+mn-lt"/>
              </a:rPr>
              <a:t>. </a:t>
            </a:r>
            <a:r>
              <a:rPr lang="en-US" b="1" dirty="0">
                <a:solidFill>
                  <a:srgbClr val="FF0000"/>
                </a:solidFill>
                <a:latin typeface="+mn-lt"/>
              </a:rPr>
              <a:t>2020</a:t>
            </a:r>
          </a:p>
        </p:txBody>
      </p:sp>
      <p:pic>
        <p:nvPicPr>
          <p:cNvPr id="6" name="Εικόνα 5">
            <a:extLst>
              <a:ext uri="{FF2B5EF4-FFF2-40B4-BE49-F238E27FC236}">
                <a16:creationId xmlns:a16="http://schemas.microsoft.com/office/drawing/2014/main" id="{2E3BCBE0-AD31-4318-8151-42A21020EB4A}"/>
              </a:ext>
            </a:extLst>
          </p:cNvPr>
          <p:cNvPicPr>
            <a:picLocks noChangeAspect="1"/>
          </p:cNvPicPr>
          <p:nvPr/>
        </p:nvPicPr>
        <p:blipFill>
          <a:blip r:embed="rId3"/>
          <a:stretch>
            <a:fillRect/>
          </a:stretch>
        </p:blipFill>
        <p:spPr>
          <a:xfrm>
            <a:off x="6954240" y="6000750"/>
            <a:ext cx="3438525" cy="352425"/>
          </a:xfrm>
          <a:prstGeom prst="rect">
            <a:avLst/>
          </a:prstGeom>
        </p:spPr>
      </p:pic>
      <p:pic>
        <p:nvPicPr>
          <p:cNvPr id="8" name="Θέση περιεχομένου 7">
            <a:extLst>
              <a:ext uri="{FF2B5EF4-FFF2-40B4-BE49-F238E27FC236}">
                <a16:creationId xmlns:a16="http://schemas.microsoft.com/office/drawing/2014/main" id="{B41602FA-E6CD-448D-AFBA-17702210D4D3}"/>
              </a:ext>
            </a:extLst>
          </p:cNvPr>
          <p:cNvPicPr>
            <a:picLocks noGrp="1" noChangeAspect="1"/>
          </p:cNvPicPr>
          <p:nvPr>
            <p:ph idx="1"/>
          </p:nvPr>
        </p:nvPicPr>
        <p:blipFill>
          <a:blip r:embed="rId4"/>
          <a:stretch>
            <a:fillRect/>
          </a:stretch>
        </p:blipFill>
        <p:spPr>
          <a:xfrm>
            <a:off x="2436411" y="1450180"/>
            <a:ext cx="7514940" cy="5230019"/>
          </a:xfrm>
        </p:spPr>
      </p:pic>
      <p:pic>
        <p:nvPicPr>
          <p:cNvPr id="9" name="Εικόνα 8">
            <a:extLst>
              <a:ext uri="{FF2B5EF4-FFF2-40B4-BE49-F238E27FC236}">
                <a16:creationId xmlns:a16="http://schemas.microsoft.com/office/drawing/2014/main" id="{49F5D995-5510-4496-A6EF-9348F6468BE6}"/>
              </a:ext>
            </a:extLst>
          </p:cNvPr>
          <p:cNvPicPr>
            <a:picLocks noChangeAspect="1"/>
          </p:cNvPicPr>
          <p:nvPr/>
        </p:nvPicPr>
        <p:blipFill>
          <a:blip r:embed="rId5"/>
          <a:stretch>
            <a:fillRect/>
          </a:stretch>
        </p:blipFill>
        <p:spPr>
          <a:xfrm>
            <a:off x="34096" y="5837758"/>
            <a:ext cx="904875" cy="785812"/>
          </a:xfrm>
          <a:prstGeom prst="rect">
            <a:avLst/>
          </a:prstGeom>
        </p:spPr>
      </p:pic>
    </p:spTree>
    <p:extLst>
      <p:ext uri="{BB962C8B-B14F-4D97-AF65-F5344CB8AC3E}">
        <p14:creationId xmlns:p14="http://schemas.microsoft.com/office/powerpoint/2010/main" val="273782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a:xfrm>
            <a:off x="139700" y="365125"/>
            <a:ext cx="11798300" cy="1325563"/>
          </a:xfrm>
        </p:spPr>
        <p:txBody>
          <a:bodyPr/>
          <a:lstStyle/>
          <a:p>
            <a:pPr algn="ctr"/>
            <a:r>
              <a:rPr lang="el-GR" sz="4000" b="1" dirty="0">
                <a:solidFill>
                  <a:srgbClr val="FF0000"/>
                </a:solidFill>
                <a:latin typeface="+mn-lt"/>
              </a:rPr>
              <a:t>Επιδημική καμπύλη</a:t>
            </a:r>
            <a:r>
              <a:rPr lang="en-US" sz="4000" b="1" dirty="0">
                <a:solidFill>
                  <a:srgbClr val="FF0000"/>
                </a:solidFill>
                <a:latin typeface="+mn-lt"/>
              </a:rPr>
              <a:t>, </a:t>
            </a:r>
            <a:r>
              <a:rPr lang="el-GR" sz="4000" b="1" dirty="0">
                <a:solidFill>
                  <a:srgbClr val="FF0000"/>
                </a:solidFill>
                <a:latin typeface="+mn-lt"/>
              </a:rPr>
              <a:t>σύνολο κρουσμάτων 4 </a:t>
            </a:r>
            <a:r>
              <a:rPr lang="el-GR" sz="4000" b="1" dirty="0" err="1">
                <a:solidFill>
                  <a:srgbClr val="FF0000"/>
                </a:solidFill>
                <a:latin typeface="+mn-lt"/>
              </a:rPr>
              <a:t>Νοεμ</a:t>
            </a:r>
            <a:br>
              <a:rPr lang="en-US" b="1" dirty="0">
                <a:solidFill>
                  <a:srgbClr val="FF0000"/>
                </a:solidFill>
                <a:latin typeface="+mn-lt"/>
              </a:rPr>
            </a:br>
            <a:r>
              <a:rPr lang="el-GR" b="1" dirty="0">
                <a:solidFill>
                  <a:srgbClr val="0070C0"/>
                </a:solidFill>
                <a:latin typeface="+mn-lt"/>
              </a:rPr>
              <a:t>μέσος 7 ημερών 1679 </a:t>
            </a:r>
            <a:r>
              <a:rPr lang="el-GR" b="1" dirty="0">
                <a:solidFill>
                  <a:srgbClr val="0070C0"/>
                </a:solidFill>
                <a:latin typeface="+mn-lt"/>
                <a:sym typeface="Symbol" panose="05050102010706020507" pitchFamily="18" charset="2"/>
              </a:rPr>
              <a:t></a:t>
            </a:r>
            <a:endParaRPr lang="en-US" b="1" dirty="0">
              <a:solidFill>
                <a:srgbClr val="0070C0"/>
              </a:solidFill>
              <a:latin typeface="+mn-lt"/>
            </a:endParaRPr>
          </a:p>
        </p:txBody>
      </p:sp>
      <p:pic>
        <p:nvPicPr>
          <p:cNvPr id="6" name="Θέση περιεχομένου 5">
            <a:extLst>
              <a:ext uri="{FF2B5EF4-FFF2-40B4-BE49-F238E27FC236}">
                <a16:creationId xmlns:a16="http://schemas.microsoft.com/office/drawing/2014/main" id="{8002CE05-5EEB-4DD2-A1FA-5C46A0ED2DB7}"/>
              </a:ext>
            </a:extLst>
          </p:cNvPr>
          <p:cNvPicPr>
            <a:picLocks noGrp="1" noChangeAspect="1"/>
          </p:cNvPicPr>
          <p:nvPr>
            <p:ph idx="1"/>
          </p:nvPr>
        </p:nvPicPr>
        <p:blipFill>
          <a:blip r:embed="rId2"/>
          <a:stretch>
            <a:fillRect/>
          </a:stretch>
        </p:blipFill>
        <p:spPr>
          <a:xfrm>
            <a:off x="838200" y="2380739"/>
            <a:ext cx="10515600" cy="3241109"/>
          </a:xfrm>
        </p:spPr>
      </p:pic>
    </p:spTree>
    <p:extLst>
      <p:ext uri="{BB962C8B-B14F-4D97-AF65-F5344CB8AC3E}">
        <p14:creationId xmlns:p14="http://schemas.microsoft.com/office/powerpoint/2010/main" val="186240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EE7B7C-4DB1-4074-AC38-87523D03854D}"/>
              </a:ext>
            </a:extLst>
          </p:cNvPr>
          <p:cNvSpPr>
            <a:spLocks noGrp="1"/>
          </p:cNvSpPr>
          <p:nvPr>
            <p:ph type="title"/>
          </p:nvPr>
        </p:nvSpPr>
        <p:spPr/>
        <p:txBody>
          <a:bodyPr>
            <a:normAutofit/>
          </a:bodyPr>
          <a:lstStyle/>
          <a:p>
            <a:pPr algn="ctr"/>
            <a:r>
              <a:rPr lang="el-GR" sz="4000" b="1" dirty="0">
                <a:solidFill>
                  <a:srgbClr val="FF0000"/>
                </a:solidFill>
                <a:latin typeface="+mn-lt"/>
              </a:rPr>
              <a:t>ΜΕΤΡΑ</a:t>
            </a:r>
            <a:r>
              <a:rPr lang="en-US" sz="4000" b="1" dirty="0">
                <a:solidFill>
                  <a:srgbClr val="FF0000"/>
                </a:solidFill>
                <a:latin typeface="+mn-lt"/>
              </a:rPr>
              <a:t>, ECDC</a:t>
            </a:r>
          </a:p>
        </p:txBody>
      </p:sp>
      <p:sp>
        <p:nvSpPr>
          <p:cNvPr id="8" name="Θέση περιεχομένου 7">
            <a:extLst>
              <a:ext uri="{FF2B5EF4-FFF2-40B4-BE49-F238E27FC236}">
                <a16:creationId xmlns:a16="http://schemas.microsoft.com/office/drawing/2014/main" id="{745D6FC3-ED39-4991-B73A-652D19A2AC4C}"/>
              </a:ext>
            </a:extLst>
          </p:cNvPr>
          <p:cNvSpPr>
            <a:spLocks noGrp="1"/>
          </p:cNvSpPr>
          <p:nvPr>
            <p:ph idx="1"/>
          </p:nvPr>
        </p:nvSpPr>
        <p:spPr>
          <a:xfrm>
            <a:off x="380489" y="1534228"/>
            <a:ext cx="11402383" cy="4891120"/>
          </a:xfrm>
        </p:spPr>
        <p:txBody>
          <a:bodyPr>
            <a:normAutofit/>
          </a:bodyPr>
          <a:lstStyle/>
          <a:p>
            <a:pPr>
              <a:lnSpc>
                <a:spcPct val="150000"/>
              </a:lnSpc>
            </a:pPr>
            <a:endParaRPr lang="en-US" dirty="0"/>
          </a:p>
          <a:p>
            <a:endParaRPr lang="en-US" dirty="0"/>
          </a:p>
          <a:p>
            <a:endParaRPr lang="en-US" dirty="0"/>
          </a:p>
          <a:p>
            <a:pPr lvl="1"/>
            <a:endParaRPr lang="el-GR" dirty="0"/>
          </a:p>
          <a:p>
            <a:endParaRPr lang="en-US" dirty="0"/>
          </a:p>
        </p:txBody>
      </p:sp>
      <p:pic>
        <p:nvPicPr>
          <p:cNvPr id="9" name="Εικόνα 8">
            <a:extLst>
              <a:ext uri="{FF2B5EF4-FFF2-40B4-BE49-F238E27FC236}">
                <a16:creationId xmlns:a16="http://schemas.microsoft.com/office/drawing/2014/main" id="{E8E2E1DD-AA8E-4A15-AB02-F2ADFDE348E8}"/>
              </a:ext>
            </a:extLst>
          </p:cNvPr>
          <p:cNvPicPr>
            <a:picLocks noChangeAspect="1"/>
          </p:cNvPicPr>
          <p:nvPr/>
        </p:nvPicPr>
        <p:blipFill>
          <a:blip r:embed="rId2"/>
          <a:stretch>
            <a:fillRect/>
          </a:stretch>
        </p:blipFill>
        <p:spPr>
          <a:xfrm>
            <a:off x="2417945" y="1444590"/>
            <a:ext cx="6836520" cy="5226857"/>
          </a:xfrm>
          <a:prstGeom prst="rect">
            <a:avLst/>
          </a:prstGeom>
        </p:spPr>
      </p:pic>
    </p:spTree>
    <p:extLst>
      <p:ext uri="{BB962C8B-B14F-4D97-AF65-F5344CB8AC3E}">
        <p14:creationId xmlns:p14="http://schemas.microsoft.com/office/powerpoint/2010/main" val="314758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2E8F327E-E212-4B5D-93FB-518B3734248A}"/>
              </a:ext>
            </a:extLst>
          </p:cNvPr>
          <p:cNvSpPr>
            <a:spLocks noGrp="1"/>
          </p:cNvSpPr>
          <p:nvPr>
            <p:ph type="title"/>
          </p:nvPr>
        </p:nvSpPr>
        <p:spPr/>
        <p:txBody>
          <a:bodyPr>
            <a:normAutofit fontScale="90000"/>
          </a:bodyPr>
          <a:lstStyle/>
          <a:p>
            <a:r>
              <a:rPr lang="en-US" sz="4900" b="1" dirty="0">
                <a:solidFill>
                  <a:srgbClr val="FF0000"/>
                </a:solidFill>
              </a:rPr>
              <a:t>COVID-19 – </a:t>
            </a:r>
            <a:r>
              <a:rPr lang="el-GR" sz="4900" b="1" dirty="0">
                <a:solidFill>
                  <a:srgbClr val="FF0000"/>
                </a:solidFill>
              </a:rPr>
              <a:t>επικοινωνία κινδύνου</a:t>
            </a:r>
            <a:br>
              <a:rPr lang="en-US" b="1" dirty="0">
                <a:solidFill>
                  <a:srgbClr val="FF0000"/>
                </a:solidFill>
              </a:rPr>
            </a:br>
            <a:r>
              <a:rPr lang="en-US" sz="4000" b="1" dirty="0">
                <a:solidFill>
                  <a:srgbClr val="0070C0"/>
                </a:solidFill>
              </a:rPr>
              <a:t>fake news</a:t>
            </a:r>
            <a:r>
              <a:rPr lang="el-GR" sz="4000" b="1" dirty="0">
                <a:solidFill>
                  <a:srgbClr val="0070C0"/>
                </a:solidFill>
              </a:rPr>
              <a:t> &amp; σημαντικοί κίνδυνοι</a:t>
            </a:r>
            <a:endParaRPr lang="en-US" b="1" dirty="0">
              <a:solidFill>
                <a:srgbClr val="FF0000"/>
              </a:solidFill>
            </a:endParaRPr>
          </a:p>
        </p:txBody>
      </p:sp>
      <p:pic>
        <p:nvPicPr>
          <p:cNvPr id="8" name="Θέση περιεχομένου 7">
            <a:extLst>
              <a:ext uri="{FF2B5EF4-FFF2-40B4-BE49-F238E27FC236}">
                <a16:creationId xmlns:a16="http://schemas.microsoft.com/office/drawing/2014/main" id="{3BA5CCC9-F8F1-4991-A762-06B459E85FD9}"/>
              </a:ext>
            </a:extLst>
          </p:cNvPr>
          <p:cNvPicPr>
            <a:picLocks noGrp="1" noChangeAspect="1"/>
          </p:cNvPicPr>
          <p:nvPr>
            <p:ph sz="half" idx="1"/>
          </p:nvPr>
        </p:nvPicPr>
        <p:blipFill>
          <a:blip r:embed="rId3"/>
          <a:stretch>
            <a:fillRect/>
          </a:stretch>
        </p:blipFill>
        <p:spPr>
          <a:xfrm>
            <a:off x="330200" y="2251896"/>
            <a:ext cx="3411914" cy="3281363"/>
          </a:xfrm>
        </p:spPr>
      </p:pic>
      <p:pic>
        <p:nvPicPr>
          <p:cNvPr id="16" name="Θέση περιεχομένου 15">
            <a:extLst>
              <a:ext uri="{FF2B5EF4-FFF2-40B4-BE49-F238E27FC236}">
                <a16:creationId xmlns:a16="http://schemas.microsoft.com/office/drawing/2014/main" id="{7983F9C7-39A8-454C-9F78-C1C8FB1E0E71}"/>
              </a:ext>
            </a:extLst>
          </p:cNvPr>
          <p:cNvPicPr>
            <a:picLocks noGrp="1" noChangeAspect="1"/>
          </p:cNvPicPr>
          <p:nvPr>
            <p:ph sz="half" idx="2"/>
          </p:nvPr>
        </p:nvPicPr>
        <p:blipFill>
          <a:blip r:embed="rId4"/>
          <a:stretch>
            <a:fillRect/>
          </a:stretch>
        </p:blipFill>
        <p:spPr>
          <a:xfrm>
            <a:off x="3946238" y="2225149"/>
            <a:ext cx="2967108" cy="3291414"/>
          </a:xfrm>
        </p:spPr>
      </p:pic>
      <p:pic>
        <p:nvPicPr>
          <p:cNvPr id="3" name="Εικόνα 2">
            <a:extLst>
              <a:ext uri="{FF2B5EF4-FFF2-40B4-BE49-F238E27FC236}">
                <a16:creationId xmlns:a16="http://schemas.microsoft.com/office/drawing/2014/main" id="{AB21BD59-2396-40E1-928B-6715E6B292DA}"/>
              </a:ext>
            </a:extLst>
          </p:cNvPr>
          <p:cNvPicPr>
            <a:picLocks noChangeAspect="1"/>
          </p:cNvPicPr>
          <p:nvPr/>
        </p:nvPicPr>
        <p:blipFill>
          <a:blip r:embed="rId5"/>
          <a:stretch>
            <a:fillRect/>
          </a:stretch>
        </p:blipFill>
        <p:spPr>
          <a:xfrm>
            <a:off x="7277100" y="2251896"/>
            <a:ext cx="4584700" cy="3318161"/>
          </a:xfrm>
          <a:prstGeom prst="rect">
            <a:avLst/>
          </a:prstGeom>
        </p:spPr>
      </p:pic>
    </p:spTree>
    <p:extLst>
      <p:ext uri="{BB962C8B-B14F-4D97-AF65-F5344CB8AC3E}">
        <p14:creationId xmlns:p14="http://schemas.microsoft.com/office/powerpoint/2010/main" val="1497676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2E8F327E-E212-4B5D-93FB-518B3734248A}"/>
              </a:ext>
            </a:extLst>
          </p:cNvPr>
          <p:cNvSpPr>
            <a:spLocks noGrp="1"/>
          </p:cNvSpPr>
          <p:nvPr>
            <p:ph type="title"/>
          </p:nvPr>
        </p:nvSpPr>
        <p:spPr>
          <a:xfrm>
            <a:off x="75627" y="274638"/>
            <a:ext cx="11935326" cy="1143000"/>
          </a:xfrm>
        </p:spPr>
        <p:txBody>
          <a:bodyPr>
            <a:normAutofit fontScale="90000"/>
          </a:bodyPr>
          <a:lstStyle/>
          <a:p>
            <a:r>
              <a:rPr lang="en-US" sz="4900" b="1" dirty="0">
                <a:solidFill>
                  <a:srgbClr val="FF0000"/>
                </a:solidFill>
              </a:rPr>
              <a:t>COVID-19- </a:t>
            </a:r>
            <a:r>
              <a:rPr lang="el-GR" sz="4900" b="1" dirty="0">
                <a:solidFill>
                  <a:srgbClr val="FF0000"/>
                </a:solidFill>
              </a:rPr>
              <a:t>επικοινωνία</a:t>
            </a:r>
            <a:r>
              <a:rPr lang="en-US" sz="4900" b="1" dirty="0">
                <a:solidFill>
                  <a:srgbClr val="FF0000"/>
                </a:solidFill>
              </a:rPr>
              <a:t> </a:t>
            </a:r>
            <a:r>
              <a:rPr lang="el-GR" sz="4900" b="1" dirty="0">
                <a:solidFill>
                  <a:srgbClr val="FF0000"/>
                </a:solidFill>
              </a:rPr>
              <a:t>κινδύνου</a:t>
            </a:r>
            <a:br>
              <a:rPr lang="en-US" sz="4000" b="1" dirty="0">
                <a:solidFill>
                  <a:srgbClr val="FF0000"/>
                </a:solidFill>
              </a:rPr>
            </a:br>
            <a:r>
              <a:rPr lang="el-GR" sz="4000" b="1" dirty="0">
                <a:solidFill>
                  <a:srgbClr val="0070C0"/>
                </a:solidFill>
              </a:rPr>
              <a:t>αποδοχή εμβολίου</a:t>
            </a:r>
            <a:endParaRPr lang="en-US" b="1" dirty="0">
              <a:solidFill>
                <a:srgbClr val="0070C0"/>
              </a:solidFill>
            </a:endParaRPr>
          </a:p>
        </p:txBody>
      </p:sp>
      <p:pic>
        <p:nvPicPr>
          <p:cNvPr id="10" name="Θέση περιεχομένου 9">
            <a:extLst>
              <a:ext uri="{FF2B5EF4-FFF2-40B4-BE49-F238E27FC236}">
                <a16:creationId xmlns:a16="http://schemas.microsoft.com/office/drawing/2014/main" id="{F9FD0589-13BE-421D-A0E9-F51E048B120B}"/>
              </a:ext>
            </a:extLst>
          </p:cNvPr>
          <p:cNvPicPr>
            <a:picLocks noGrp="1" noChangeAspect="1"/>
          </p:cNvPicPr>
          <p:nvPr>
            <p:ph sz="half" idx="1"/>
          </p:nvPr>
        </p:nvPicPr>
        <p:blipFill>
          <a:blip r:embed="rId3"/>
          <a:stretch>
            <a:fillRect/>
          </a:stretch>
        </p:blipFill>
        <p:spPr>
          <a:xfrm>
            <a:off x="609600" y="1770790"/>
            <a:ext cx="5384800" cy="4184783"/>
          </a:xfrm>
        </p:spPr>
      </p:pic>
      <p:pic>
        <p:nvPicPr>
          <p:cNvPr id="14" name="Θέση περιεχομένου 13">
            <a:extLst>
              <a:ext uri="{FF2B5EF4-FFF2-40B4-BE49-F238E27FC236}">
                <a16:creationId xmlns:a16="http://schemas.microsoft.com/office/drawing/2014/main" id="{062AB05D-9801-49C0-B861-F2F7969E4102}"/>
              </a:ext>
            </a:extLst>
          </p:cNvPr>
          <p:cNvPicPr>
            <a:picLocks noGrp="1" noChangeAspect="1"/>
          </p:cNvPicPr>
          <p:nvPr>
            <p:ph sz="half" idx="2"/>
          </p:nvPr>
        </p:nvPicPr>
        <p:blipFill>
          <a:blip r:embed="rId4"/>
          <a:stretch>
            <a:fillRect/>
          </a:stretch>
        </p:blipFill>
        <p:spPr>
          <a:xfrm>
            <a:off x="6197600" y="2228131"/>
            <a:ext cx="5384800" cy="3270100"/>
          </a:xfrm>
        </p:spPr>
      </p:pic>
    </p:spTree>
    <p:extLst>
      <p:ext uri="{BB962C8B-B14F-4D97-AF65-F5344CB8AC3E}">
        <p14:creationId xmlns:p14="http://schemas.microsoft.com/office/powerpoint/2010/main" val="51524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8FEE7-1421-43CE-BA44-6157B19B7CF7}"/>
              </a:ext>
            </a:extLst>
          </p:cNvPr>
          <p:cNvSpPr>
            <a:spLocks noGrp="1"/>
          </p:cNvSpPr>
          <p:nvPr>
            <p:ph type="title"/>
          </p:nvPr>
        </p:nvSpPr>
        <p:spPr/>
        <p:txBody>
          <a:bodyPr>
            <a:normAutofit fontScale="90000"/>
          </a:bodyPr>
          <a:lstStyle/>
          <a:p>
            <a:pPr algn="ctr"/>
            <a:r>
              <a:rPr lang="el-GR" b="1" dirty="0">
                <a:solidFill>
                  <a:srgbClr val="FF0000"/>
                </a:solidFill>
                <a:latin typeface="+mn-lt"/>
              </a:rPr>
              <a:t>Ο ιός είναι εδώ, η πάλη μαζί του συνεχίζεται</a:t>
            </a:r>
            <a:br>
              <a:rPr lang="el-GR" b="1" dirty="0">
                <a:solidFill>
                  <a:srgbClr val="FF0000"/>
                </a:solidFill>
                <a:latin typeface="+mn-lt"/>
              </a:rPr>
            </a:br>
            <a:r>
              <a:rPr lang="el-GR" sz="3600" b="1" dirty="0">
                <a:solidFill>
                  <a:srgbClr val="0070C0"/>
                </a:solidFill>
                <a:latin typeface="+mn-lt"/>
              </a:rPr>
              <a:t>όλοι μαζί στον αγώνα με υπομονή &amp; θα το ξεπεράσουμε</a:t>
            </a:r>
            <a:endParaRPr lang="en-US" b="1" dirty="0">
              <a:solidFill>
                <a:srgbClr val="0070C0"/>
              </a:solidFill>
              <a:latin typeface="+mn-lt"/>
            </a:endParaRPr>
          </a:p>
        </p:txBody>
      </p:sp>
      <p:pic>
        <p:nvPicPr>
          <p:cNvPr id="8" name="Θέση περιεχομένου 7">
            <a:extLst>
              <a:ext uri="{FF2B5EF4-FFF2-40B4-BE49-F238E27FC236}">
                <a16:creationId xmlns:a16="http://schemas.microsoft.com/office/drawing/2014/main" id="{717C15AA-4BB8-492F-8BE8-463B42411810}"/>
              </a:ext>
            </a:extLst>
          </p:cNvPr>
          <p:cNvPicPr>
            <a:picLocks noGrp="1" noChangeAspect="1"/>
          </p:cNvPicPr>
          <p:nvPr>
            <p:ph idx="1"/>
          </p:nvPr>
        </p:nvPicPr>
        <p:blipFill>
          <a:blip r:embed="rId2"/>
          <a:stretch>
            <a:fillRect/>
          </a:stretch>
        </p:blipFill>
        <p:spPr>
          <a:xfrm>
            <a:off x="4093396" y="1825625"/>
            <a:ext cx="4005208" cy="4351338"/>
          </a:xfrm>
          <a:prstGeom prst="rect">
            <a:avLst/>
          </a:prstGeom>
        </p:spPr>
      </p:pic>
    </p:spTree>
    <p:extLst>
      <p:ext uri="{BB962C8B-B14F-4D97-AF65-F5344CB8AC3E}">
        <p14:creationId xmlns:p14="http://schemas.microsoft.com/office/powerpoint/2010/main" val="37004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a:xfrm>
            <a:off x="266700" y="365125"/>
            <a:ext cx="11671300" cy="1325563"/>
          </a:xfrm>
        </p:spPr>
        <p:txBody>
          <a:bodyPr>
            <a:normAutofit/>
          </a:bodyPr>
          <a:lstStyle/>
          <a:p>
            <a:pPr algn="ctr"/>
            <a:r>
              <a:rPr lang="el-GR" b="1" dirty="0">
                <a:solidFill>
                  <a:srgbClr val="FF0000"/>
                </a:solidFill>
                <a:latin typeface="+mn-lt"/>
              </a:rPr>
              <a:t>Επιδημιολογία</a:t>
            </a:r>
            <a:r>
              <a:rPr lang="en-US" b="1" dirty="0">
                <a:solidFill>
                  <a:srgbClr val="FF0000"/>
                </a:solidFill>
                <a:latin typeface="+mn-lt"/>
              </a:rPr>
              <a:t>,  </a:t>
            </a:r>
            <a:r>
              <a:rPr lang="el-GR" b="1" dirty="0">
                <a:solidFill>
                  <a:srgbClr val="FF0000"/>
                </a:solidFill>
                <a:latin typeface="+mn-lt"/>
              </a:rPr>
              <a:t>4/11/2020 </a:t>
            </a:r>
            <a:r>
              <a:rPr lang="en-US" b="1" dirty="0">
                <a:solidFill>
                  <a:srgbClr val="FF0000"/>
                </a:solidFill>
                <a:latin typeface="+mn-lt"/>
              </a:rPr>
              <a:t> </a:t>
            </a:r>
            <a:br>
              <a:rPr lang="el-GR" b="1" dirty="0">
                <a:solidFill>
                  <a:srgbClr val="FF0000"/>
                </a:solidFill>
                <a:latin typeface="+mn-lt"/>
              </a:rPr>
            </a:br>
            <a:r>
              <a:rPr lang="el-GR" sz="3600" b="1" dirty="0">
                <a:solidFill>
                  <a:srgbClr val="0070C0"/>
                </a:solidFill>
                <a:latin typeface="+mn-lt"/>
              </a:rPr>
              <a:t>ηλικία διάγνωσης, τελευταίες 7 ημέρες, &gt;65 </a:t>
            </a:r>
            <a:r>
              <a:rPr lang="en-US" sz="3600" b="1" dirty="0" err="1">
                <a:solidFill>
                  <a:srgbClr val="0070C0"/>
                </a:solidFill>
                <a:latin typeface="+mn-lt"/>
              </a:rPr>
              <a:t>yrs</a:t>
            </a:r>
            <a:r>
              <a:rPr lang="el-GR" sz="3600" b="1" dirty="0">
                <a:solidFill>
                  <a:srgbClr val="0070C0"/>
                </a:solidFill>
                <a:latin typeface="+mn-lt"/>
              </a:rPr>
              <a:t> ( 1091</a:t>
            </a:r>
            <a:r>
              <a:rPr lang="el-GR" sz="3600" b="1" dirty="0">
                <a:solidFill>
                  <a:srgbClr val="0070C0"/>
                </a:solidFill>
                <a:latin typeface="+mn-lt"/>
                <a:sym typeface="Symbol" panose="05050102010706020507" pitchFamily="18" charset="2"/>
              </a:rPr>
              <a:t></a:t>
            </a:r>
            <a:r>
              <a:rPr lang="el-GR" sz="3600" b="1" dirty="0">
                <a:solidFill>
                  <a:srgbClr val="0070C0"/>
                </a:solidFill>
                <a:latin typeface="+mn-lt"/>
              </a:rPr>
              <a:t>)</a:t>
            </a:r>
            <a:r>
              <a:rPr lang="el-GR" b="1" dirty="0">
                <a:solidFill>
                  <a:srgbClr val="0070C0"/>
                </a:solidFill>
                <a:latin typeface="+mn-lt"/>
              </a:rPr>
              <a:t> </a:t>
            </a:r>
            <a:endParaRPr lang="en-US" b="1" dirty="0">
              <a:solidFill>
                <a:srgbClr val="0070C0"/>
              </a:solidFill>
              <a:latin typeface="+mn-lt"/>
            </a:endParaRPr>
          </a:p>
        </p:txBody>
      </p:sp>
      <p:pic>
        <p:nvPicPr>
          <p:cNvPr id="5" name="Content Placeholder 4">
            <a:extLst>
              <a:ext uri="{FF2B5EF4-FFF2-40B4-BE49-F238E27FC236}">
                <a16:creationId xmlns:a16="http://schemas.microsoft.com/office/drawing/2014/main" id="{22B63016-891B-4307-BE44-3C8556CC441E}"/>
              </a:ext>
            </a:extLst>
          </p:cNvPr>
          <p:cNvPicPr>
            <a:picLocks noGrp="1" noChangeAspect="1"/>
          </p:cNvPicPr>
          <p:nvPr>
            <p:ph idx="1"/>
          </p:nvPr>
        </p:nvPicPr>
        <p:blipFill>
          <a:blip r:embed="rId2"/>
          <a:stretch>
            <a:fillRect/>
          </a:stretch>
        </p:blipFill>
        <p:spPr>
          <a:xfrm>
            <a:off x="1123950" y="2267744"/>
            <a:ext cx="9944100" cy="3467100"/>
          </a:xfrm>
          <a:prstGeom prst="rect">
            <a:avLst/>
          </a:prstGeom>
        </p:spPr>
      </p:pic>
    </p:spTree>
    <p:extLst>
      <p:ext uri="{BB962C8B-B14F-4D97-AF65-F5344CB8AC3E}">
        <p14:creationId xmlns:p14="http://schemas.microsoft.com/office/powerpoint/2010/main" val="215412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a:xfrm>
            <a:off x="266700" y="365125"/>
            <a:ext cx="11671300" cy="1325563"/>
          </a:xfrm>
        </p:spPr>
        <p:txBody>
          <a:bodyPr>
            <a:normAutofit/>
          </a:bodyPr>
          <a:lstStyle/>
          <a:p>
            <a:pPr algn="ctr"/>
            <a:r>
              <a:rPr lang="el-GR" b="1" dirty="0">
                <a:solidFill>
                  <a:srgbClr val="FF0000"/>
                </a:solidFill>
                <a:latin typeface="+mn-lt"/>
              </a:rPr>
              <a:t>Επιδημιολογία</a:t>
            </a:r>
            <a:r>
              <a:rPr lang="en-US" b="1" dirty="0">
                <a:solidFill>
                  <a:srgbClr val="FF0000"/>
                </a:solidFill>
                <a:latin typeface="+mn-lt"/>
              </a:rPr>
              <a:t>,  </a:t>
            </a:r>
            <a:r>
              <a:rPr lang="el-GR" b="1" dirty="0">
                <a:solidFill>
                  <a:srgbClr val="FF0000"/>
                </a:solidFill>
                <a:latin typeface="+mn-lt"/>
              </a:rPr>
              <a:t>4/11/2020 </a:t>
            </a:r>
            <a:r>
              <a:rPr lang="en-US" b="1" dirty="0">
                <a:solidFill>
                  <a:srgbClr val="FF0000"/>
                </a:solidFill>
                <a:latin typeface="+mn-lt"/>
              </a:rPr>
              <a:t> </a:t>
            </a:r>
            <a:br>
              <a:rPr lang="el-GR" b="1" dirty="0">
                <a:solidFill>
                  <a:srgbClr val="FF0000"/>
                </a:solidFill>
                <a:latin typeface="+mn-lt"/>
              </a:rPr>
            </a:br>
            <a:r>
              <a:rPr lang="el-GR" sz="3600" b="1" dirty="0">
                <a:solidFill>
                  <a:srgbClr val="0070C0"/>
                </a:solidFill>
                <a:latin typeface="+mn-lt"/>
              </a:rPr>
              <a:t>Άνδρας &gt;</a:t>
            </a:r>
            <a:r>
              <a:rPr lang="en-US" sz="3600" b="1" dirty="0">
                <a:solidFill>
                  <a:srgbClr val="0070C0"/>
                </a:solidFill>
                <a:latin typeface="+mn-lt"/>
              </a:rPr>
              <a:t>7</a:t>
            </a:r>
            <a:r>
              <a:rPr lang="el-GR" sz="3600" b="1" dirty="0">
                <a:solidFill>
                  <a:srgbClr val="0070C0"/>
                </a:solidFill>
                <a:latin typeface="+mn-lt"/>
              </a:rPr>
              <a:t>5 </a:t>
            </a:r>
            <a:r>
              <a:rPr lang="en-US" sz="3600" b="1" dirty="0" err="1">
                <a:solidFill>
                  <a:srgbClr val="0070C0"/>
                </a:solidFill>
                <a:latin typeface="+mn-lt"/>
              </a:rPr>
              <a:t>yrs</a:t>
            </a:r>
            <a:r>
              <a:rPr lang="en-US" sz="3600" b="1" dirty="0">
                <a:solidFill>
                  <a:srgbClr val="0070C0"/>
                </a:solidFill>
                <a:latin typeface="+mn-lt"/>
              </a:rPr>
              <a:t>, </a:t>
            </a:r>
            <a:r>
              <a:rPr lang="el-GR" sz="3600" b="1" dirty="0">
                <a:solidFill>
                  <a:srgbClr val="0070C0"/>
                </a:solidFill>
                <a:latin typeface="+mn-lt"/>
              </a:rPr>
              <a:t>Νοσηλεία 42%, ΜΕΘ 9%</a:t>
            </a:r>
            <a:endParaRPr lang="en-US" b="1" dirty="0">
              <a:solidFill>
                <a:srgbClr val="0070C0"/>
              </a:solidFill>
              <a:latin typeface="+mn-lt"/>
            </a:endParaRPr>
          </a:p>
        </p:txBody>
      </p:sp>
      <p:pic>
        <p:nvPicPr>
          <p:cNvPr id="6" name="Θέση περιεχομένου 5">
            <a:extLst>
              <a:ext uri="{FF2B5EF4-FFF2-40B4-BE49-F238E27FC236}">
                <a16:creationId xmlns:a16="http://schemas.microsoft.com/office/drawing/2014/main" id="{98E716DB-160A-4E18-8D83-91F20A86285F}"/>
              </a:ext>
            </a:extLst>
          </p:cNvPr>
          <p:cNvPicPr>
            <a:picLocks noGrp="1" noChangeAspect="1"/>
          </p:cNvPicPr>
          <p:nvPr>
            <p:ph idx="1"/>
          </p:nvPr>
        </p:nvPicPr>
        <p:blipFill>
          <a:blip r:embed="rId2"/>
          <a:stretch>
            <a:fillRect/>
          </a:stretch>
        </p:blipFill>
        <p:spPr>
          <a:xfrm>
            <a:off x="2683813" y="1825625"/>
            <a:ext cx="6824373" cy="4351338"/>
          </a:xfrm>
        </p:spPr>
      </p:pic>
    </p:spTree>
    <p:extLst>
      <p:ext uri="{BB962C8B-B14F-4D97-AF65-F5344CB8AC3E}">
        <p14:creationId xmlns:p14="http://schemas.microsoft.com/office/powerpoint/2010/main" val="23571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p:txBody>
          <a:bodyPr>
            <a:normAutofit/>
          </a:bodyPr>
          <a:lstStyle/>
          <a:p>
            <a:pPr algn="ctr"/>
            <a:r>
              <a:rPr lang="en-US" b="1" dirty="0">
                <a:solidFill>
                  <a:srgbClr val="FF0000"/>
                </a:solidFill>
                <a:latin typeface="+mn-lt"/>
              </a:rPr>
              <a:t>T</a:t>
            </a:r>
            <a:r>
              <a:rPr lang="el-GR" b="1" dirty="0" err="1">
                <a:solidFill>
                  <a:srgbClr val="FF0000"/>
                </a:solidFill>
                <a:latin typeface="+mn-lt"/>
              </a:rPr>
              <a:t>εστ</a:t>
            </a:r>
            <a:r>
              <a:rPr lang="en-US" b="1" dirty="0">
                <a:solidFill>
                  <a:srgbClr val="FF0000"/>
                </a:solidFill>
                <a:latin typeface="+mn-lt"/>
              </a:rPr>
              <a:t>  </a:t>
            </a:r>
            <a:r>
              <a:rPr lang="el-GR" b="1" dirty="0">
                <a:solidFill>
                  <a:srgbClr val="FF0000"/>
                </a:solidFill>
                <a:latin typeface="+mn-lt"/>
              </a:rPr>
              <a:t>4 </a:t>
            </a:r>
            <a:r>
              <a:rPr lang="el-GR" b="1" dirty="0" err="1">
                <a:solidFill>
                  <a:srgbClr val="FF0000"/>
                </a:solidFill>
                <a:latin typeface="+mn-lt"/>
              </a:rPr>
              <a:t>Νοεμβ</a:t>
            </a:r>
            <a:r>
              <a:rPr lang="el-GR" b="1" dirty="0">
                <a:solidFill>
                  <a:srgbClr val="FF0000"/>
                </a:solidFill>
                <a:latin typeface="+mn-lt"/>
              </a:rPr>
              <a:t>.</a:t>
            </a:r>
            <a:br>
              <a:rPr lang="el-GR" b="1" dirty="0">
                <a:solidFill>
                  <a:srgbClr val="FF0000"/>
                </a:solidFill>
                <a:latin typeface="+mn-lt"/>
              </a:rPr>
            </a:br>
            <a:r>
              <a:rPr lang="en-US" b="1" dirty="0">
                <a:solidFill>
                  <a:srgbClr val="0070C0"/>
                </a:solidFill>
                <a:latin typeface="+mn-lt"/>
                <a:sym typeface="Symbol" panose="05050102010706020507" pitchFamily="18" charset="2"/>
              </a:rPr>
              <a:t>RT-PCR, </a:t>
            </a:r>
            <a:r>
              <a:rPr lang="el-GR" b="1" dirty="0">
                <a:solidFill>
                  <a:srgbClr val="0070C0"/>
                </a:solidFill>
                <a:latin typeface="+mn-lt"/>
                <a:sym typeface="Symbol" panose="05050102010706020507" pitchFamily="18" charset="2"/>
              </a:rPr>
              <a:t>μέσος 7 ημερών,</a:t>
            </a:r>
            <a:r>
              <a:rPr lang="en-US" b="1" dirty="0">
                <a:solidFill>
                  <a:srgbClr val="0070C0"/>
                </a:solidFill>
                <a:latin typeface="+mn-lt"/>
                <a:sym typeface="Symbol" panose="05050102010706020507" pitchFamily="18" charset="2"/>
              </a:rPr>
              <a:t> 19.2k</a:t>
            </a:r>
            <a:endParaRPr lang="en-US" b="1" dirty="0">
              <a:solidFill>
                <a:srgbClr val="0070C0"/>
              </a:solidFill>
              <a:latin typeface="+mn-lt"/>
            </a:endParaRPr>
          </a:p>
        </p:txBody>
      </p:sp>
      <p:pic>
        <p:nvPicPr>
          <p:cNvPr id="9" name="Εικόνα 8">
            <a:extLst>
              <a:ext uri="{FF2B5EF4-FFF2-40B4-BE49-F238E27FC236}">
                <a16:creationId xmlns:a16="http://schemas.microsoft.com/office/drawing/2014/main" id="{BAB488D6-4087-4310-995D-BDACA56021B6}"/>
              </a:ext>
            </a:extLst>
          </p:cNvPr>
          <p:cNvPicPr>
            <a:picLocks noChangeAspect="1"/>
          </p:cNvPicPr>
          <p:nvPr/>
        </p:nvPicPr>
        <p:blipFill>
          <a:blip r:embed="rId2"/>
          <a:stretch>
            <a:fillRect/>
          </a:stretch>
        </p:blipFill>
        <p:spPr>
          <a:xfrm>
            <a:off x="11239244" y="6003092"/>
            <a:ext cx="746146" cy="714238"/>
          </a:xfrm>
          <a:prstGeom prst="rect">
            <a:avLst/>
          </a:prstGeom>
        </p:spPr>
      </p:pic>
      <p:pic>
        <p:nvPicPr>
          <p:cNvPr id="13" name="Εικόνα 12">
            <a:extLst>
              <a:ext uri="{FF2B5EF4-FFF2-40B4-BE49-F238E27FC236}">
                <a16:creationId xmlns:a16="http://schemas.microsoft.com/office/drawing/2014/main" id="{80D58E7D-6587-4E2B-87FA-4A35BAD4BE4B}"/>
              </a:ext>
            </a:extLst>
          </p:cNvPr>
          <p:cNvPicPr>
            <a:picLocks noChangeAspect="1"/>
          </p:cNvPicPr>
          <p:nvPr/>
        </p:nvPicPr>
        <p:blipFill>
          <a:blip r:embed="rId3"/>
          <a:stretch>
            <a:fillRect/>
          </a:stretch>
        </p:blipFill>
        <p:spPr>
          <a:xfrm>
            <a:off x="92054" y="6161460"/>
            <a:ext cx="1838440" cy="539219"/>
          </a:xfrm>
          <a:prstGeom prst="rect">
            <a:avLst/>
          </a:prstGeom>
        </p:spPr>
      </p:pic>
      <p:pic>
        <p:nvPicPr>
          <p:cNvPr id="6" name="Θέση περιεχομένου 5">
            <a:extLst>
              <a:ext uri="{FF2B5EF4-FFF2-40B4-BE49-F238E27FC236}">
                <a16:creationId xmlns:a16="http://schemas.microsoft.com/office/drawing/2014/main" id="{F163C1E4-A6F7-461C-97B6-8AB85F967435}"/>
              </a:ext>
            </a:extLst>
          </p:cNvPr>
          <p:cNvPicPr>
            <a:picLocks noGrp="1" noChangeAspect="1"/>
          </p:cNvPicPr>
          <p:nvPr>
            <p:ph idx="1"/>
          </p:nvPr>
        </p:nvPicPr>
        <p:blipFill>
          <a:blip r:embed="rId4"/>
          <a:stretch>
            <a:fillRect/>
          </a:stretch>
        </p:blipFill>
        <p:spPr>
          <a:xfrm>
            <a:off x="838200" y="1833404"/>
            <a:ext cx="10515600" cy="4335780"/>
          </a:xfrm>
        </p:spPr>
      </p:pic>
    </p:spTree>
    <p:extLst>
      <p:ext uri="{BB962C8B-B14F-4D97-AF65-F5344CB8AC3E}">
        <p14:creationId xmlns:p14="http://schemas.microsoft.com/office/powerpoint/2010/main" val="271627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p:txBody>
          <a:bodyPr>
            <a:normAutofit/>
          </a:bodyPr>
          <a:lstStyle/>
          <a:p>
            <a:pPr algn="ctr"/>
            <a:r>
              <a:rPr lang="en-US" b="1" dirty="0">
                <a:solidFill>
                  <a:srgbClr val="FF0000"/>
                </a:solidFill>
                <a:latin typeface="+mn-lt"/>
              </a:rPr>
              <a:t>T</a:t>
            </a:r>
            <a:r>
              <a:rPr lang="el-GR" b="1" dirty="0" err="1">
                <a:solidFill>
                  <a:srgbClr val="FF0000"/>
                </a:solidFill>
                <a:latin typeface="+mn-lt"/>
              </a:rPr>
              <a:t>εστ</a:t>
            </a:r>
            <a:r>
              <a:rPr lang="en-US" b="1" dirty="0">
                <a:solidFill>
                  <a:srgbClr val="FF0000"/>
                </a:solidFill>
                <a:latin typeface="+mn-lt"/>
              </a:rPr>
              <a:t>  4</a:t>
            </a:r>
            <a:r>
              <a:rPr lang="el-GR" b="1" dirty="0">
                <a:solidFill>
                  <a:srgbClr val="FF0000"/>
                </a:solidFill>
                <a:latin typeface="+mn-lt"/>
              </a:rPr>
              <a:t>/11/2020</a:t>
            </a:r>
            <a:br>
              <a:rPr lang="el-GR" b="1" dirty="0">
                <a:solidFill>
                  <a:srgbClr val="FF0000"/>
                </a:solidFill>
                <a:latin typeface="+mn-lt"/>
              </a:rPr>
            </a:br>
            <a:r>
              <a:rPr lang="el-GR" sz="4000" b="1" dirty="0">
                <a:solidFill>
                  <a:srgbClr val="0070C0"/>
                </a:solidFill>
                <a:latin typeface="+mn-lt"/>
              </a:rPr>
              <a:t>%</a:t>
            </a:r>
            <a:r>
              <a:rPr lang="en-US" sz="4000" b="1" dirty="0">
                <a:solidFill>
                  <a:srgbClr val="0070C0"/>
                </a:solidFill>
                <a:latin typeface="+mn-lt"/>
              </a:rPr>
              <a:t> </a:t>
            </a:r>
            <a:r>
              <a:rPr lang="el-GR" sz="4000" b="1" dirty="0">
                <a:solidFill>
                  <a:srgbClr val="0070C0"/>
                </a:solidFill>
                <a:latin typeface="+mn-lt"/>
              </a:rPr>
              <a:t>(+) τεστ, μέσος 7 ημερών, </a:t>
            </a:r>
            <a:r>
              <a:rPr lang="en-US" sz="4000" b="1" dirty="0">
                <a:solidFill>
                  <a:srgbClr val="0070C0"/>
                </a:solidFill>
                <a:latin typeface="+mn-lt"/>
              </a:rPr>
              <a:t>9.3</a:t>
            </a:r>
            <a:r>
              <a:rPr lang="el-GR" sz="4000" b="1" dirty="0">
                <a:solidFill>
                  <a:srgbClr val="0070C0"/>
                </a:solidFill>
                <a:latin typeface="+mn-lt"/>
              </a:rPr>
              <a:t>% </a:t>
            </a:r>
            <a:r>
              <a:rPr lang="el-GR" sz="4000" b="1" dirty="0">
                <a:solidFill>
                  <a:srgbClr val="0070C0"/>
                </a:solidFill>
                <a:latin typeface="+mn-lt"/>
                <a:sym typeface="Symbol" panose="05050102010706020507" pitchFamily="18" charset="2"/>
              </a:rPr>
              <a:t></a:t>
            </a:r>
            <a:endParaRPr lang="en-US" b="1" dirty="0">
              <a:solidFill>
                <a:srgbClr val="0070C0"/>
              </a:solidFill>
              <a:latin typeface="+mn-lt"/>
            </a:endParaRPr>
          </a:p>
        </p:txBody>
      </p:sp>
      <p:pic>
        <p:nvPicPr>
          <p:cNvPr id="9" name="Εικόνα 8">
            <a:extLst>
              <a:ext uri="{FF2B5EF4-FFF2-40B4-BE49-F238E27FC236}">
                <a16:creationId xmlns:a16="http://schemas.microsoft.com/office/drawing/2014/main" id="{BAB488D6-4087-4310-995D-BDACA56021B6}"/>
              </a:ext>
            </a:extLst>
          </p:cNvPr>
          <p:cNvPicPr>
            <a:picLocks noChangeAspect="1"/>
          </p:cNvPicPr>
          <p:nvPr/>
        </p:nvPicPr>
        <p:blipFill>
          <a:blip r:embed="rId2"/>
          <a:stretch>
            <a:fillRect/>
          </a:stretch>
        </p:blipFill>
        <p:spPr>
          <a:xfrm>
            <a:off x="11239244" y="6003092"/>
            <a:ext cx="746146" cy="714238"/>
          </a:xfrm>
          <a:prstGeom prst="rect">
            <a:avLst/>
          </a:prstGeom>
        </p:spPr>
      </p:pic>
      <p:pic>
        <p:nvPicPr>
          <p:cNvPr id="13" name="Εικόνα 12">
            <a:extLst>
              <a:ext uri="{FF2B5EF4-FFF2-40B4-BE49-F238E27FC236}">
                <a16:creationId xmlns:a16="http://schemas.microsoft.com/office/drawing/2014/main" id="{80D58E7D-6587-4E2B-87FA-4A35BAD4BE4B}"/>
              </a:ext>
            </a:extLst>
          </p:cNvPr>
          <p:cNvPicPr>
            <a:picLocks noChangeAspect="1"/>
          </p:cNvPicPr>
          <p:nvPr/>
        </p:nvPicPr>
        <p:blipFill>
          <a:blip r:embed="rId3"/>
          <a:stretch>
            <a:fillRect/>
          </a:stretch>
        </p:blipFill>
        <p:spPr>
          <a:xfrm>
            <a:off x="92054" y="6161460"/>
            <a:ext cx="1838440" cy="539219"/>
          </a:xfrm>
          <a:prstGeom prst="rect">
            <a:avLst/>
          </a:prstGeom>
        </p:spPr>
      </p:pic>
      <p:pic>
        <p:nvPicPr>
          <p:cNvPr id="7" name="Θέση περιεχομένου 6">
            <a:extLst>
              <a:ext uri="{FF2B5EF4-FFF2-40B4-BE49-F238E27FC236}">
                <a16:creationId xmlns:a16="http://schemas.microsoft.com/office/drawing/2014/main" id="{363C7010-4990-4B24-95C1-DB008FE977B3}"/>
              </a:ext>
            </a:extLst>
          </p:cNvPr>
          <p:cNvPicPr>
            <a:picLocks noGrp="1" noChangeAspect="1"/>
          </p:cNvPicPr>
          <p:nvPr>
            <p:ph idx="1"/>
          </p:nvPr>
        </p:nvPicPr>
        <p:blipFill>
          <a:blip r:embed="rId4"/>
          <a:stretch>
            <a:fillRect/>
          </a:stretch>
        </p:blipFill>
        <p:spPr>
          <a:xfrm>
            <a:off x="838200" y="2448187"/>
            <a:ext cx="10515600" cy="3106214"/>
          </a:xfrm>
        </p:spPr>
      </p:pic>
    </p:spTree>
    <p:extLst>
      <p:ext uri="{BB962C8B-B14F-4D97-AF65-F5344CB8AC3E}">
        <p14:creationId xmlns:p14="http://schemas.microsoft.com/office/powerpoint/2010/main" val="147170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a:xfrm>
            <a:off x="165697" y="365125"/>
            <a:ext cx="11856515" cy="1325563"/>
          </a:xfrm>
        </p:spPr>
        <p:txBody>
          <a:bodyPr>
            <a:normAutofit fontScale="90000"/>
          </a:bodyPr>
          <a:lstStyle/>
          <a:p>
            <a:pPr algn="ctr"/>
            <a:r>
              <a:rPr lang="el-GR" sz="4000" b="1" dirty="0">
                <a:solidFill>
                  <a:srgbClr val="FF0000"/>
                </a:solidFill>
                <a:latin typeface="+mn-lt"/>
              </a:rPr>
              <a:t>Σύνολο </a:t>
            </a:r>
            <a:r>
              <a:rPr lang="el-GR" sz="4000" b="1" dirty="0" err="1">
                <a:solidFill>
                  <a:srgbClr val="FF0000"/>
                </a:solidFill>
                <a:latin typeface="+mn-lt"/>
              </a:rPr>
              <a:t>νοσηλευομένων</a:t>
            </a:r>
            <a:r>
              <a:rPr lang="el-GR" sz="4000" b="1" dirty="0">
                <a:solidFill>
                  <a:srgbClr val="FF0000"/>
                </a:solidFill>
                <a:latin typeface="+mn-lt"/>
              </a:rPr>
              <a:t> για </a:t>
            </a:r>
            <a:r>
              <a:rPr lang="en-US" sz="4000" b="1" dirty="0">
                <a:solidFill>
                  <a:srgbClr val="FF0000"/>
                </a:solidFill>
                <a:latin typeface="+mn-lt"/>
              </a:rPr>
              <a:t>COVID-19, </a:t>
            </a:r>
            <a:r>
              <a:rPr lang="el-GR" sz="4000" b="1" dirty="0">
                <a:solidFill>
                  <a:srgbClr val="FF0000"/>
                </a:solidFill>
                <a:latin typeface="+mn-lt"/>
              </a:rPr>
              <a:t>4/11/2020, </a:t>
            </a:r>
            <a:r>
              <a:rPr lang="en-US" sz="4000" b="1" dirty="0">
                <a:solidFill>
                  <a:srgbClr val="FF0000"/>
                </a:solidFill>
                <a:latin typeface="+mn-lt"/>
              </a:rPr>
              <a:t>n</a:t>
            </a:r>
            <a:r>
              <a:rPr lang="el-GR" sz="4000" b="1" dirty="0">
                <a:solidFill>
                  <a:srgbClr val="FF0000"/>
                </a:solidFill>
                <a:latin typeface="+mn-lt"/>
              </a:rPr>
              <a:t>=1</a:t>
            </a:r>
            <a:r>
              <a:rPr lang="en-US" sz="4000" b="1" dirty="0">
                <a:solidFill>
                  <a:srgbClr val="FF0000"/>
                </a:solidFill>
                <a:latin typeface="+mn-lt"/>
              </a:rPr>
              <a:t>5</a:t>
            </a:r>
            <a:r>
              <a:rPr lang="el-GR" sz="4000" b="1" dirty="0">
                <a:solidFill>
                  <a:srgbClr val="FF0000"/>
                </a:solidFill>
                <a:latin typeface="+mn-lt"/>
              </a:rPr>
              <a:t>96</a:t>
            </a:r>
            <a:br>
              <a:rPr lang="en-US" sz="4000" b="1" dirty="0">
                <a:solidFill>
                  <a:srgbClr val="FF0000"/>
                </a:solidFill>
                <a:latin typeface="+mn-lt"/>
              </a:rPr>
            </a:br>
            <a:r>
              <a:rPr lang="el-GR" b="1" dirty="0">
                <a:solidFill>
                  <a:srgbClr val="0070C0"/>
                </a:solidFill>
                <a:latin typeface="+mn-lt"/>
              </a:rPr>
              <a:t>από 28 /06</a:t>
            </a:r>
            <a:endParaRPr lang="en-US" b="1" dirty="0">
              <a:solidFill>
                <a:srgbClr val="0070C0"/>
              </a:solidFill>
              <a:latin typeface="+mn-lt"/>
            </a:endParaRPr>
          </a:p>
        </p:txBody>
      </p:sp>
      <p:pic>
        <p:nvPicPr>
          <p:cNvPr id="17" name="Εικόνα 16">
            <a:extLst>
              <a:ext uri="{FF2B5EF4-FFF2-40B4-BE49-F238E27FC236}">
                <a16:creationId xmlns:a16="http://schemas.microsoft.com/office/drawing/2014/main" id="{BFC2493F-EA74-437A-BD9A-93A6D905D806}"/>
              </a:ext>
            </a:extLst>
          </p:cNvPr>
          <p:cNvPicPr>
            <a:picLocks noChangeAspect="1"/>
          </p:cNvPicPr>
          <p:nvPr/>
        </p:nvPicPr>
        <p:blipFill>
          <a:blip r:embed="rId2"/>
          <a:stretch>
            <a:fillRect/>
          </a:stretch>
        </p:blipFill>
        <p:spPr>
          <a:xfrm>
            <a:off x="165697" y="6176963"/>
            <a:ext cx="1838440" cy="539219"/>
          </a:xfrm>
          <a:prstGeom prst="rect">
            <a:avLst/>
          </a:prstGeom>
        </p:spPr>
      </p:pic>
      <p:pic>
        <p:nvPicPr>
          <p:cNvPr id="19" name="Εικόνα 18">
            <a:extLst>
              <a:ext uri="{FF2B5EF4-FFF2-40B4-BE49-F238E27FC236}">
                <a16:creationId xmlns:a16="http://schemas.microsoft.com/office/drawing/2014/main" id="{9F6CA45D-BDA7-493E-AC02-644F16A407E9}"/>
              </a:ext>
            </a:extLst>
          </p:cNvPr>
          <p:cNvPicPr>
            <a:picLocks noChangeAspect="1"/>
          </p:cNvPicPr>
          <p:nvPr/>
        </p:nvPicPr>
        <p:blipFill>
          <a:blip r:embed="rId3"/>
          <a:stretch>
            <a:fillRect/>
          </a:stretch>
        </p:blipFill>
        <p:spPr>
          <a:xfrm>
            <a:off x="11353800" y="6094186"/>
            <a:ext cx="668412" cy="621995"/>
          </a:xfrm>
          <a:prstGeom prst="rect">
            <a:avLst/>
          </a:prstGeom>
        </p:spPr>
      </p:pic>
      <p:pic>
        <p:nvPicPr>
          <p:cNvPr id="6" name="Θέση περιεχομένου 5">
            <a:extLst>
              <a:ext uri="{FF2B5EF4-FFF2-40B4-BE49-F238E27FC236}">
                <a16:creationId xmlns:a16="http://schemas.microsoft.com/office/drawing/2014/main" id="{595590DB-D27B-4FBA-93E8-98196A9A22AB}"/>
              </a:ext>
            </a:extLst>
          </p:cNvPr>
          <p:cNvPicPr>
            <a:picLocks noGrp="1" noChangeAspect="1"/>
          </p:cNvPicPr>
          <p:nvPr>
            <p:ph idx="1"/>
          </p:nvPr>
        </p:nvPicPr>
        <p:blipFill>
          <a:blip r:embed="rId4"/>
          <a:stretch>
            <a:fillRect/>
          </a:stretch>
        </p:blipFill>
        <p:spPr>
          <a:xfrm>
            <a:off x="838200" y="1903622"/>
            <a:ext cx="10515600" cy="4195343"/>
          </a:xfrm>
        </p:spPr>
      </p:pic>
    </p:spTree>
    <p:extLst>
      <p:ext uri="{BB962C8B-B14F-4D97-AF65-F5344CB8AC3E}">
        <p14:creationId xmlns:p14="http://schemas.microsoft.com/office/powerpoint/2010/main" val="313159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p:txBody>
          <a:bodyPr/>
          <a:lstStyle/>
          <a:p>
            <a:pPr algn="ctr"/>
            <a:r>
              <a:rPr lang="el-GR" b="1" dirty="0">
                <a:solidFill>
                  <a:srgbClr val="FF0000"/>
                </a:solidFill>
                <a:latin typeface="+mn-lt"/>
              </a:rPr>
              <a:t>Νέες εισαγωγές / νοσηλείες, 4/11/2020</a:t>
            </a:r>
            <a:br>
              <a:rPr lang="el-GR" b="1" dirty="0">
                <a:solidFill>
                  <a:srgbClr val="FF0000"/>
                </a:solidFill>
                <a:latin typeface="+mn-lt"/>
              </a:rPr>
            </a:br>
            <a:r>
              <a:rPr lang="el-GR" sz="3600" b="1" dirty="0">
                <a:solidFill>
                  <a:srgbClr val="0070C0"/>
                </a:solidFill>
                <a:latin typeface="+mn-lt"/>
              </a:rPr>
              <a:t>μέσος 7 ημερών </a:t>
            </a:r>
            <a:r>
              <a:rPr lang="el-GR" sz="3600" b="1" dirty="0">
                <a:solidFill>
                  <a:srgbClr val="0070C0"/>
                </a:solidFill>
                <a:latin typeface="+mn-lt"/>
                <a:sym typeface="Symbol" panose="05050102010706020507" pitchFamily="18" charset="2"/>
              </a:rPr>
              <a:t>173</a:t>
            </a:r>
            <a:r>
              <a:rPr lang="el-GR" sz="3600" b="1" dirty="0">
                <a:solidFill>
                  <a:srgbClr val="0070C0"/>
                </a:solidFill>
                <a:latin typeface="+mn-lt"/>
              </a:rPr>
              <a:t>/</a:t>
            </a:r>
            <a:r>
              <a:rPr lang="en-US" sz="3600" b="1" dirty="0">
                <a:solidFill>
                  <a:srgbClr val="0070C0"/>
                </a:solidFill>
                <a:latin typeface="+mn-lt"/>
              </a:rPr>
              <a:t>d </a:t>
            </a:r>
            <a:r>
              <a:rPr lang="el-GR" sz="3600" b="1" dirty="0">
                <a:solidFill>
                  <a:srgbClr val="0070C0"/>
                </a:solidFill>
                <a:latin typeface="+mn-lt"/>
                <a:sym typeface="Symbol" panose="05050102010706020507" pitchFamily="18" charset="2"/>
              </a:rPr>
              <a:t></a:t>
            </a:r>
            <a:r>
              <a:rPr lang="el-GR" sz="3600" b="1" dirty="0">
                <a:solidFill>
                  <a:srgbClr val="0070C0"/>
                </a:solidFill>
                <a:latin typeface="+mn-lt"/>
              </a:rPr>
              <a:t> </a:t>
            </a:r>
            <a:r>
              <a:rPr lang="el-GR" sz="3600" b="1" dirty="0">
                <a:solidFill>
                  <a:srgbClr val="0070C0"/>
                </a:solidFill>
                <a:latin typeface="+mn-lt"/>
                <a:sym typeface="Symbol" panose="05050102010706020507" pitchFamily="18" charset="2"/>
              </a:rPr>
              <a:t></a:t>
            </a:r>
            <a:r>
              <a:rPr lang="el-GR" sz="3600" b="1" dirty="0">
                <a:solidFill>
                  <a:srgbClr val="0070C0"/>
                </a:solidFill>
                <a:latin typeface="+mn-lt"/>
              </a:rPr>
              <a:t> </a:t>
            </a:r>
            <a:r>
              <a:rPr lang="en-US" sz="3600" b="1" dirty="0">
                <a:solidFill>
                  <a:srgbClr val="0070C0"/>
                </a:solidFill>
                <a:latin typeface="+mn-lt"/>
              </a:rPr>
              <a:t> </a:t>
            </a:r>
            <a:r>
              <a:rPr lang="el-GR" sz="3600" b="1" dirty="0">
                <a:solidFill>
                  <a:srgbClr val="0070C0"/>
                </a:solidFill>
                <a:latin typeface="+mn-lt"/>
              </a:rPr>
              <a:t> </a:t>
            </a:r>
            <a:endParaRPr lang="en-US" b="1" dirty="0">
              <a:solidFill>
                <a:srgbClr val="0070C0"/>
              </a:solidFill>
              <a:latin typeface="+mn-lt"/>
            </a:endParaRPr>
          </a:p>
        </p:txBody>
      </p:sp>
      <p:pic>
        <p:nvPicPr>
          <p:cNvPr id="12" name="Εικόνα 11">
            <a:extLst>
              <a:ext uri="{FF2B5EF4-FFF2-40B4-BE49-F238E27FC236}">
                <a16:creationId xmlns:a16="http://schemas.microsoft.com/office/drawing/2014/main" id="{E86639AA-9E2A-4B7D-8ED6-939CBF5DFBCF}"/>
              </a:ext>
            </a:extLst>
          </p:cNvPr>
          <p:cNvPicPr>
            <a:picLocks noChangeAspect="1"/>
          </p:cNvPicPr>
          <p:nvPr/>
        </p:nvPicPr>
        <p:blipFill>
          <a:blip r:embed="rId2"/>
          <a:stretch>
            <a:fillRect/>
          </a:stretch>
        </p:blipFill>
        <p:spPr>
          <a:xfrm>
            <a:off x="165697" y="6176963"/>
            <a:ext cx="1838440" cy="539219"/>
          </a:xfrm>
          <a:prstGeom prst="rect">
            <a:avLst/>
          </a:prstGeom>
        </p:spPr>
      </p:pic>
      <p:pic>
        <p:nvPicPr>
          <p:cNvPr id="14" name="Εικόνα 13">
            <a:extLst>
              <a:ext uri="{FF2B5EF4-FFF2-40B4-BE49-F238E27FC236}">
                <a16:creationId xmlns:a16="http://schemas.microsoft.com/office/drawing/2014/main" id="{C4BCF694-D21C-4A65-A846-7FDD9275CC71}"/>
              </a:ext>
            </a:extLst>
          </p:cNvPr>
          <p:cNvPicPr>
            <a:picLocks noChangeAspect="1"/>
          </p:cNvPicPr>
          <p:nvPr/>
        </p:nvPicPr>
        <p:blipFill>
          <a:blip r:embed="rId3"/>
          <a:stretch>
            <a:fillRect/>
          </a:stretch>
        </p:blipFill>
        <p:spPr>
          <a:xfrm>
            <a:off x="11353800" y="6094186"/>
            <a:ext cx="668412" cy="621995"/>
          </a:xfrm>
          <a:prstGeom prst="rect">
            <a:avLst/>
          </a:prstGeom>
        </p:spPr>
      </p:pic>
      <p:pic>
        <p:nvPicPr>
          <p:cNvPr id="6" name="Θέση περιεχομένου 5">
            <a:extLst>
              <a:ext uri="{FF2B5EF4-FFF2-40B4-BE49-F238E27FC236}">
                <a16:creationId xmlns:a16="http://schemas.microsoft.com/office/drawing/2014/main" id="{0DE511F9-EFEA-43CA-B355-9B2862A34834}"/>
              </a:ext>
            </a:extLst>
          </p:cNvPr>
          <p:cNvPicPr>
            <a:picLocks noGrp="1" noChangeAspect="1"/>
          </p:cNvPicPr>
          <p:nvPr>
            <p:ph idx="1"/>
          </p:nvPr>
        </p:nvPicPr>
        <p:blipFill>
          <a:blip r:embed="rId4"/>
          <a:stretch>
            <a:fillRect/>
          </a:stretch>
        </p:blipFill>
        <p:spPr>
          <a:xfrm>
            <a:off x="1703113" y="1825625"/>
            <a:ext cx="8785774" cy="4351338"/>
          </a:xfrm>
        </p:spPr>
      </p:pic>
    </p:spTree>
    <p:extLst>
      <p:ext uri="{BB962C8B-B14F-4D97-AF65-F5344CB8AC3E}">
        <p14:creationId xmlns:p14="http://schemas.microsoft.com/office/powerpoint/2010/main" val="240044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C67384-9615-4A58-896B-29AC42BAFFBC}"/>
              </a:ext>
            </a:extLst>
          </p:cNvPr>
          <p:cNvSpPr>
            <a:spLocks noGrp="1"/>
          </p:cNvSpPr>
          <p:nvPr>
            <p:ph type="title"/>
          </p:nvPr>
        </p:nvSpPr>
        <p:spPr/>
        <p:txBody>
          <a:bodyPr/>
          <a:lstStyle/>
          <a:p>
            <a:pPr algn="ctr"/>
            <a:r>
              <a:rPr lang="el-GR" b="1" dirty="0">
                <a:solidFill>
                  <a:srgbClr val="FF0000"/>
                </a:solidFill>
                <a:latin typeface="+mn-lt"/>
              </a:rPr>
              <a:t>Νέες νοσηλείες </a:t>
            </a:r>
            <a:r>
              <a:rPr lang="en-US" b="1" dirty="0">
                <a:solidFill>
                  <a:srgbClr val="FF0000"/>
                </a:solidFill>
                <a:latin typeface="+mn-lt"/>
              </a:rPr>
              <a:t>vs. </a:t>
            </a:r>
            <a:r>
              <a:rPr lang="el-GR" b="1" dirty="0">
                <a:solidFill>
                  <a:srgbClr val="FF0000"/>
                </a:solidFill>
                <a:latin typeface="+mn-lt"/>
              </a:rPr>
              <a:t>Εξιτήρια, 4/11/2020</a:t>
            </a:r>
            <a:br>
              <a:rPr lang="el-GR" b="1" dirty="0">
                <a:solidFill>
                  <a:srgbClr val="FF0000"/>
                </a:solidFill>
                <a:latin typeface="+mn-lt"/>
              </a:rPr>
            </a:br>
            <a:r>
              <a:rPr lang="el-GR" sz="3200" b="1" dirty="0">
                <a:solidFill>
                  <a:srgbClr val="0070C0"/>
                </a:solidFill>
                <a:latin typeface="+mn-lt"/>
              </a:rPr>
              <a:t>εισαγωγές υπερτερούν των εξιτηρίων τελευταίες 9 ημέρες</a:t>
            </a:r>
            <a:endParaRPr lang="en-US" sz="4000" b="1" dirty="0">
              <a:solidFill>
                <a:srgbClr val="FF0000"/>
              </a:solidFill>
              <a:latin typeface="+mn-lt"/>
            </a:endParaRPr>
          </a:p>
        </p:txBody>
      </p:sp>
      <p:pic>
        <p:nvPicPr>
          <p:cNvPr id="12" name="Εικόνα 11">
            <a:extLst>
              <a:ext uri="{FF2B5EF4-FFF2-40B4-BE49-F238E27FC236}">
                <a16:creationId xmlns:a16="http://schemas.microsoft.com/office/drawing/2014/main" id="{E86639AA-9E2A-4B7D-8ED6-939CBF5DFBCF}"/>
              </a:ext>
            </a:extLst>
          </p:cNvPr>
          <p:cNvPicPr>
            <a:picLocks noChangeAspect="1"/>
          </p:cNvPicPr>
          <p:nvPr/>
        </p:nvPicPr>
        <p:blipFill>
          <a:blip r:embed="rId2"/>
          <a:stretch>
            <a:fillRect/>
          </a:stretch>
        </p:blipFill>
        <p:spPr>
          <a:xfrm>
            <a:off x="165697" y="6176963"/>
            <a:ext cx="1838440" cy="539219"/>
          </a:xfrm>
          <a:prstGeom prst="rect">
            <a:avLst/>
          </a:prstGeom>
        </p:spPr>
      </p:pic>
      <p:pic>
        <p:nvPicPr>
          <p:cNvPr id="14" name="Εικόνα 13">
            <a:extLst>
              <a:ext uri="{FF2B5EF4-FFF2-40B4-BE49-F238E27FC236}">
                <a16:creationId xmlns:a16="http://schemas.microsoft.com/office/drawing/2014/main" id="{C4BCF694-D21C-4A65-A846-7FDD9275CC71}"/>
              </a:ext>
            </a:extLst>
          </p:cNvPr>
          <p:cNvPicPr>
            <a:picLocks noChangeAspect="1"/>
          </p:cNvPicPr>
          <p:nvPr/>
        </p:nvPicPr>
        <p:blipFill>
          <a:blip r:embed="rId3"/>
          <a:stretch>
            <a:fillRect/>
          </a:stretch>
        </p:blipFill>
        <p:spPr>
          <a:xfrm>
            <a:off x="11353800" y="6094186"/>
            <a:ext cx="668412" cy="621995"/>
          </a:xfrm>
          <a:prstGeom prst="rect">
            <a:avLst/>
          </a:prstGeom>
        </p:spPr>
      </p:pic>
      <p:pic>
        <p:nvPicPr>
          <p:cNvPr id="7" name="Θέση περιεχομένου 6">
            <a:extLst>
              <a:ext uri="{FF2B5EF4-FFF2-40B4-BE49-F238E27FC236}">
                <a16:creationId xmlns:a16="http://schemas.microsoft.com/office/drawing/2014/main" id="{177C2DD4-9BAF-48A2-A585-EA7502F21936}"/>
              </a:ext>
            </a:extLst>
          </p:cNvPr>
          <p:cNvPicPr>
            <a:picLocks noGrp="1" noChangeAspect="1"/>
          </p:cNvPicPr>
          <p:nvPr>
            <p:ph idx="1"/>
          </p:nvPr>
        </p:nvPicPr>
        <p:blipFill>
          <a:blip r:embed="rId4"/>
          <a:stretch>
            <a:fillRect/>
          </a:stretch>
        </p:blipFill>
        <p:spPr>
          <a:xfrm>
            <a:off x="838200" y="2302684"/>
            <a:ext cx="10515600" cy="3397219"/>
          </a:xfrm>
        </p:spPr>
      </p:pic>
    </p:spTree>
    <p:extLst>
      <p:ext uri="{BB962C8B-B14F-4D97-AF65-F5344CB8AC3E}">
        <p14:creationId xmlns:p14="http://schemas.microsoft.com/office/powerpoint/2010/main" val="390561762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10450</TotalTime>
  <Words>191</Words>
  <Application>Microsoft Office PowerPoint</Application>
  <PresentationFormat>Widescreen</PresentationFormat>
  <Paragraphs>36</Paragraphs>
  <Slides>23</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kasaBbatosb</vt:lpstr>
      <vt:lpstr>Lato</vt:lpstr>
      <vt:lpstr>Θέμα του Office</vt:lpstr>
      <vt:lpstr>2_Θέμα του Office</vt:lpstr>
      <vt:lpstr>1_Θέμα του Office</vt:lpstr>
      <vt:lpstr>ΕΠΙΔΗΜΙΟΛΟΓΙΚΗ ΑΝΑΦΟΡΑ</vt:lpstr>
      <vt:lpstr>Επιδημική καμπύλη, σύνολο κρουσμάτων 4 Νοεμ μέσος 7 ημερών 1679 </vt:lpstr>
      <vt:lpstr>Επιδημιολογία,  4/11/2020   ηλικία διάγνωσης, τελευταίες 7 ημέρες, &gt;65 yrs ( 1091) </vt:lpstr>
      <vt:lpstr>Επιδημιολογία,  4/11/2020   Άνδρας &gt;75 yrs, Νοσηλεία 42%, ΜΕΘ 9%</vt:lpstr>
      <vt:lpstr>Tεστ  4 Νοεμβ. RT-PCR, μέσος 7 ημερών, 19.2k</vt:lpstr>
      <vt:lpstr>Tεστ  4/11/2020 % (+) τεστ, μέσος 7 ημερών, 9.3% </vt:lpstr>
      <vt:lpstr>Σύνολο νοσηλευομένων για COVID-19, 4/11/2020, n=1596 από 28 /06</vt:lpstr>
      <vt:lpstr>Νέες εισαγωγές / νοσηλείες, 4/11/2020 μέσος 7 ημερών 173/d     </vt:lpstr>
      <vt:lpstr>Νέες νοσηλείες vs. Εξιτήρια, 4/11/2020 εισαγωγές υπερτερούν των εξιτηρίων τελευταίες 9 ημέρες</vt:lpstr>
      <vt:lpstr>n Νοσηλείες ανά ηλικία, 4/11/2020 τελευταίες 7 ημέρες έναντι συνόλου </vt:lpstr>
      <vt:lpstr>n, ΜΕΘ, 4/11/2020   ΜΕΘ, n=213</vt:lpstr>
      <vt:lpstr>Κλίνες ΜΕΘ COVID-19, 4/11/2020 ΜΕΘ επικράτεια, n=213, 60% κάλυψη των COVID-19 ΜΕΘ    </vt:lpstr>
      <vt:lpstr>n διασωληνωμένοι COVID-19, 4/11/2020 επικράτεια, n= 191    </vt:lpstr>
      <vt:lpstr>Κλίνες ΜΕΘ COVID-19, 4/11/2020 ΜΕΘ Αττική 66%, Θεσσαλονίκη 78%     </vt:lpstr>
      <vt:lpstr>n, Νοσηλείες ΜΕΘ ανά ηλικία, 4/11/2020 </vt:lpstr>
      <vt:lpstr>Θάνατοι συνολικά από Μάρτιο, 4/11/2020 n=691, μέσος 7 ημερών 12</vt:lpstr>
      <vt:lpstr>n, Θάνατοι ανά ηλικία κυρίως στους 75+</vt:lpstr>
      <vt:lpstr>EUROMOMO &amp; excess mortality week 14 vs. week 43, 2020</vt:lpstr>
      <vt:lpstr>Geographical distribution, World, 4 Νοεμ. 2020</vt:lpstr>
      <vt:lpstr>ΜΕΤΡΑ, ECDC</vt:lpstr>
      <vt:lpstr>COVID-19 – επικοινωνία κινδύνου fake news &amp; σημαντικοί κίνδυνοι</vt:lpstr>
      <vt:lpstr>COVID-19- επικοινωνία κινδύνου αποδοχή εμβολίου</vt:lpstr>
      <vt:lpstr>Ο ιός είναι εδώ, η πάλη μαζί του συνεχίζεται όλοι μαζί στον αγώνα με υπομονή &amp; θα το ξεπεράσουμε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Sotirios Tsiodras</dc:creator>
  <cp:lastModifiedBy>Κωνσταντίνος Μπαρδάκας</cp:lastModifiedBy>
  <cp:revision>548</cp:revision>
  <cp:lastPrinted>2020-11-05T09:22:38Z</cp:lastPrinted>
  <dcterms:created xsi:type="dcterms:W3CDTF">2020-08-03T13:09:54Z</dcterms:created>
  <dcterms:modified xsi:type="dcterms:W3CDTF">2020-11-05T09:23:31Z</dcterms:modified>
</cp:coreProperties>
</file>