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z="24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z="24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z="24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z="24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>
                <a:gd name="T0" fmla="*/ 0 w 1089"/>
                <a:gd name="T1" fmla="*/ 2265 h 2285"/>
                <a:gd name="T2" fmla="*/ 1030 w 1089"/>
                <a:gd name="T3" fmla="*/ 0 h 2285"/>
                <a:gd name="T4" fmla="*/ 1089 w 1089"/>
                <a:gd name="T5" fmla="*/ 0 h 2285"/>
                <a:gd name="T6" fmla="*/ 37 w 1089"/>
                <a:gd name="T7" fmla="*/ 2285 h 2285"/>
                <a:gd name="T8" fmla="*/ 0 w 1089"/>
                <a:gd name="T9" fmla="*/ 2265 h 2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l-GR" sz="24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z="24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z="24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z="24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z="24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l-GR" sz="24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>
                <a:gd name="T0" fmla="*/ 1027 w 1036"/>
                <a:gd name="T1" fmla="*/ 0 h 420"/>
                <a:gd name="T2" fmla="*/ 0 w 1036"/>
                <a:gd name="T3" fmla="*/ 417 h 420"/>
                <a:gd name="T4" fmla="*/ 24 w 1036"/>
                <a:gd name="T5" fmla="*/ 420 h 420"/>
                <a:gd name="T6" fmla="*/ 1036 w 1036"/>
                <a:gd name="T7" fmla="*/ 16 h 420"/>
                <a:gd name="T8" fmla="*/ 1027 w 1036"/>
                <a:gd name="T9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l-GR" sz="24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l-GR" sz="24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pic>
          <p:nvPicPr>
            <p:cNvPr id="34" name="Picture 32" descr="D:\FRONTPAGE THEMES\BLITZ\BTZBUL1A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5329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altLang="el-GR" noProof="0" smtClean="0"/>
              <a:t>Click to edit Master title style</a:t>
            </a:r>
          </a:p>
        </p:txBody>
      </p:sp>
      <p:sp>
        <p:nvSpPr>
          <p:cNvPr id="55330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altLang="el-GR" noProof="0" smtClean="0"/>
              <a:t>Click to edit Master subtitle style</a:t>
            </a:r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el-GR">
              <a:solidFill>
                <a:srgbClr val="FFFFFF"/>
              </a:solidFill>
            </a:endParaRP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el-GR">
              <a:solidFill>
                <a:srgbClr val="FFFFFF"/>
              </a:solidFill>
            </a:endParaRPr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16C955C6-8FF6-4EDA-A5A6-E83EE95840EA}" type="slidenum">
              <a:rPr lang="en-GB" altLang="el-GR">
                <a:solidFill>
                  <a:srgbClr val="FFFFFF"/>
                </a:solidFill>
              </a:rPr>
              <a:pPr/>
              <a:t>‹#›</a:t>
            </a:fld>
            <a:endParaRPr lang="en-GB" altLang="el-GR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FFFFFF"/>
              </a:solidFill>
            </a:endParaRPr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FFFFFF"/>
              </a:solidFill>
            </a:endParaRPr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5BDED4-3DBA-4057-A2F5-1999D4E6C846}" type="slidenum">
              <a:rPr lang="en-GB" altLang="el-GR">
                <a:solidFill>
                  <a:srgbClr val="FFFFFF"/>
                </a:solidFill>
              </a:rPr>
              <a:pPr/>
              <a:t>‹#›</a:t>
            </a:fld>
            <a:endParaRPr lang="en-GB" altLang="el-GR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FFFFFF"/>
              </a:solidFill>
            </a:endParaRPr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FFFFFF"/>
              </a:solidFill>
            </a:endParaRPr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F1D27C-DE70-46DD-AFDA-9D29A16BFAAF}" type="slidenum">
              <a:rPr lang="en-GB" altLang="el-GR">
                <a:solidFill>
                  <a:srgbClr val="FFFFFF"/>
                </a:solidFill>
              </a:rPr>
              <a:pPr/>
              <a:t>‹#›</a:t>
            </a:fld>
            <a:endParaRPr lang="en-GB" altLang="el-GR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FFFFFF"/>
              </a:solidFill>
            </a:endParaRPr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FFFFFF"/>
              </a:solidFill>
            </a:endParaRPr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F85EE9-3FAD-4C64-97AE-80BF668EFBF0}" type="slidenum">
              <a:rPr lang="en-GB" altLang="el-GR">
                <a:solidFill>
                  <a:srgbClr val="FFFFFF"/>
                </a:solidFill>
              </a:rPr>
              <a:pPr/>
              <a:t>‹#›</a:t>
            </a:fld>
            <a:endParaRPr lang="en-GB" altLang="el-GR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FFFFFF"/>
              </a:solidFill>
            </a:endParaRPr>
          </a:p>
        </p:txBody>
      </p:sp>
      <p:sp>
        <p:nvSpPr>
          <p:cNvPr id="8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FFFFFF"/>
              </a:solidFill>
            </a:endParaRPr>
          </a:p>
        </p:txBody>
      </p:sp>
      <p:sp>
        <p:nvSpPr>
          <p:cNvPr id="9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90BA7C-D51A-4014-9837-E2DE30FAB7BB}" type="slidenum">
              <a:rPr lang="en-GB" altLang="el-GR">
                <a:solidFill>
                  <a:srgbClr val="FFFFFF"/>
                </a:solidFill>
              </a:rPr>
              <a:pPr/>
              <a:t>‹#›</a:t>
            </a:fld>
            <a:endParaRPr lang="en-GB" altLang="el-GR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FFFFFF"/>
              </a:solidFill>
            </a:endParaRPr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FFFFFF"/>
              </a:solidFill>
            </a:endParaRP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479BE9-2644-4F02-9CE3-ACFABDCCDBF6}" type="slidenum">
              <a:rPr lang="en-GB" altLang="el-GR">
                <a:solidFill>
                  <a:srgbClr val="FFFFFF"/>
                </a:solidFill>
              </a:rPr>
              <a:pPr/>
              <a:t>‹#›</a:t>
            </a:fld>
            <a:endParaRPr lang="en-GB" altLang="el-GR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FFFFFF"/>
              </a:solidFill>
            </a:endParaRPr>
          </a:p>
        </p:txBody>
      </p:sp>
      <p:sp>
        <p:nvSpPr>
          <p:cNvPr id="3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FFFFFF"/>
              </a:solidFill>
            </a:endParaRP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C0E253-26B4-4C76-8078-2B7E44907228}" type="slidenum">
              <a:rPr lang="en-GB" altLang="el-GR">
                <a:solidFill>
                  <a:srgbClr val="FFFFFF"/>
                </a:solidFill>
              </a:rPr>
              <a:pPr/>
              <a:t>‹#›</a:t>
            </a:fld>
            <a:endParaRPr lang="en-GB" altLang="el-GR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FFFFFF"/>
              </a:solidFill>
            </a:endParaRPr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FFFFFF"/>
              </a:solidFill>
            </a:endParaRPr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5F7ED6-B555-4B1E-9799-1E93F7C6B04C}" type="slidenum">
              <a:rPr lang="en-GB" altLang="el-GR">
                <a:solidFill>
                  <a:srgbClr val="FFFFFF"/>
                </a:solidFill>
              </a:rPr>
              <a:pPr/>
              <a:t>‹#›</a:t>
            </a:fld>
            <a:endParaRPr lang="en-GB" altLang="el-GR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FFFFFF"/>
              </a:solidFill>
            </a:endParaRPr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FFFFFF"/>
              </a:solidFill>
            </a:endParaRPr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AA947-968F-482D-83E6-B6019CEEF606}" type="slidenum">
              <a:rPr lang="en-GB" altLang="el-GR">
                <a:solidFill>
                  <a:srgbClr val="FFFFFF"/>
                </a:solidFill>
              </a:rPr>
              <a:pPr/>
              <a:t>‹#›</a:t>
            </a:fld>
            <a:endParaRPr lang="en-GB" altLang="el-GR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FFFFFF"/>
              </a:solidFill>
            </a:endParaRPr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FFFFFF"/>
              </a:solidFill>
            </a:endParaRPr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06F425-7460-4F2F-B359-7E119C597DBE}" type="slidenum">
              <a:rPr lang="en-GB" altLang="el-GR">
                <a:solidFill>
                  <a:srgbClr val="FFFFFF"/>
                </a:solidFill>
              </a:rPr>
              <a:pPr/>
              <a:t>‹#›</a:t>
            </a:fld>
            <a:endParaRPr lang="en-GB" altLang="el-GR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FFFFFF"/>
              </a:solidFill>
            </a:endParaRPr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FFFFFF"/>
              </a:solidFill>
            </a:endParaRPr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2F79F-9E33-4DA1-AD47-181D94D4C0C6}" type="slidenum">
              <a:rPr lang="en-GB" altLang="el-GR">
                <a:solidFill>
                  <a:srgbClr val="FFFFFF"/>
                </a:solidFill>
              </a:rPr>
              <a:pPr/>
              <a:t>‹#›</a:t>
            </a:fld>
            <a:endParaRPr lang="en-GB" altLang="el-GR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l-GR" altLang="el-GR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l-GR" altLang="el-GR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4F538045-BDCA-4918-BFF5-2514C81FE12E}" type="slidenum">
              <a:rPr lang="el-GR" altLang="el-GR">
                <a:solidFill>
                  <a:srgbClr val="FFFFFF"/>
                </a:solidFill>
              </a:rPr>
              <a:pPr/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l-GR" altLang="el-GR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l-GR" altLang="el-G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89C015D7-FB30-492C-963B-7C033FAD69D1}" type="slidenum">
              <a:rPr lang="el-GR" altLang="el-GR">
                <a:solidFill>
                  <a:srgbClr val="FFFFFF"/>
                </a:solidFill>
              </a:rPr>
              <a:pPr/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15/5/2015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15/5/2015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15/5/2015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15/5/2015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15/5/2015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15/5/2015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15/5/2015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FF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2056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z="24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057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z="24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058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z="24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059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z="24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5427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5428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5428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54282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5428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5428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5428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>
                <a:gd name="T0" fmla="*/ 0 w 1089"/>
                <a:gd name="T1" fmla="*/ 2265 h 2285"/>
                <a:gd name="T2" fmla="*/ 1030 w 1089"/>
                <a:gd name="T3" fmla="*/ 0 h 2285"/>
                <a:gd name="T4" fmla="*/ 1089 w 1089"/>
                <a:gd name="T5" fmla="*/ 0 h 2285"/>
                <a:gd name="T6" fmla="*/ 37 w 1089"/>
                <a:gd name="T7" fmla="*/ 2285 h 2285"/>
                <a:gd name="T8" fmla="*/ 0 w 1089"/>
                <a:gd name="T9" fmla="*/ 2265 h 2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067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l-GR" sz="24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068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z="24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069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z="24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070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z="24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071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z="24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072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l-GR" sz="24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54292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>
                <a:gd name="T0" fmla="*/ 1027 w 1036"/>
                <a:gd name="T1" fmla="*/ 0 h 420"/>
                <a:gd name="T2" fmla="*/ 0 w 1036"/>
                <a:gd name="T3" fmla="*/ 417 h 420"/>
                <a:gd name="T4" fmla="*/ 24 w 1036"/>
                <a:gd name="T5" fmla="*/ 420 h 420"/>
                <a:gd name="T6" fmla="*/ 1036 w 1036"/>
                <a:gd name="T7" fmla="*/ 16 h 420"/>
                <a:gd name="T8" fmla="*/ 1027 w 1036"/>
                <a:gd name="T9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54293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54294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54295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54296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54297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54298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54299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54300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54301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sp>
        <p:nvSpPr>
          <p:cNvPr id="2051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l-GR" smtClean="0"/>
              <a:t>Click to edit Master title style</a:t>
            </a:r>
          </a:p>
        </p:txBody>
      </p:sp>
      <p:sp>
        <p:nvSpPr>
          <p:cNvPr id="2052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 smtClean="0"/>
              <a:t>Click to edit Master text styles</a:t>
            </a:r>
          </a:p>
          <a:p>
            <a:pPr lvl="1"/>
            <a:r>
              <a:rPr lang="en-GB" altLang="el-GR" smtClean="0"/>
              <a:t>Second level</a:t>
            </a:r>
          </a:p>
          <a:p>
            <a:pPr lvl="2"/>
            <a:r>
              <a:rPr lang="en-GB" altLang="el-GR" smtClean="0"/>
              <a:t>Third level</a:t>
            </a:r>
          </a:p>
          <a:p>
            <a:pPr lvl="3"/>
            <a:r>
              <a:rPr lang="en-GB" altLang="el-GR" smtClean="0"/>
              <a:t>Fourth level</a:t>
            </a:r>
          </a:p>
          <a:p>
            <a:pPr lvl="4"/>
            <a:r>
              <a:rPr lang="en-GB" altLang="el-GR" smtClean="0"/>
              <a:t>Fifth level</a:t>
            </a:r>
          </a:p>
        </p:txBody>
      </p:sp>
      <p:sp>
        <p:nvSpPr>
          <p:cNvPr id="54304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l-GR">
              <a:solidFill>
                <a:srgbClr val="FFFFFF"/>
              </a:solidFill>
            </a:endParaRPr>
          </a:p>
        </p:txBody>
      </p:sp>
      <p:sp>
        <p:nvSpPr>
          <p:cNvPr id="54305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l-GR">
              <a:solidFill>
                <a:srgbClr val="FFFFFF"/>
              </a:solidFill>
            </a:endParaRPr>
          </a:p>
        </p:txBody>
      </p:sp>
      <p:sp>
        <p:nvSpPr>
          <p:cNvPr id="54306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32B252D-11A7-483A-B8B6-134799B77015}" type="slidenum">
              <a:rPr lang="en-GB" altLang="el-G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l-GR" smtClean="0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5000"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228600" y="533400"/>
            <a:ext cx="868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altLang="el-GR" sz="2400" b="1" dirty="0" smtClean="0">
                <a:solidFill>
                  <a:srgbClr val="000044"/>
                </a:solidFill>
                <a:latin typeface="HellasArial" pitchFamily="2" charset="0"/>
              </a:rPr>
              <a:t>ΠΡΌΒΛΗΜΑ</a:t>
            </a:r>
            <a:endParaRPr lang="en-GB" altLang="el-GR" sz="2400" b="1" dirty="0" smtClean="0">
              <a:solidFill>
                <a:srgbClr val="000044"/>
              </a:solidFill>
              <a:latin typeface="HellasArial" pitchFamily="2" charset="0"/>
            </a:endParaRPr>
          </a:p>
        </p:txBody>
      </p:sp>
      <p:sp>
        <p:nvSpPr>
          <p:cNvPr id="45059" name="Text Box 6"/>
          <p:cNvSpPr txBox="1">
            <a:spLocks noChangeArrowheads="1"/>
          </p:cNvSpPr>
          <p:nvPr/>
        </p:nvSpPr>
        <p:spPr bwMode="auto">
          <a:xfrm>
            <a:off x="395536" y="2780928"/>
            <a:ext cx="8458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l-GR" altLang="el-GR" sz="2400" b="1" dirty="0" smtClean="0">
                <a:solidFill>
                  <a:srgbClr val="000044"/>
                </a:solidFill>
              </a:rPr>
              <a:t>ΧΑΡΤΗΣ ΠΕΡΙΟΧΗΣ: ΣΟΦΙΚΟ 1: 50.000</a:t>
            </a:r>
          </a:p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l-GR" altLang="el-GR" sz="2400" b="1" dirty="0" smtClean="0">
                <a:solidFill>
                  <a:srgbClr val="000044"/>
                </a:solidFill>
              </a:rPr>
              <a:t>ΕΤΟΣ ΕΚΔΟΣΗΣ: 1989</a:t>
            </a:r>
          </a:p>
          <a:p>
            <a:pPr marL="457200" indent="-457200" fontAlgn="base">
              <a:spcBef>
                <a:spcPct val="50000"/>
              </a:spcBef>
              <a:spcAft>
                <a:spcPct val="0"/>
              </a:spcAft>
            </a:pPr>
            <a:endParaRPr lang="en-GB" altLang="el-GR" sz="2400" b="1" dirty="0" smtClean="0">
              <a:solidFill>
                <a:srgbClr val="00004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228600" y="533400"/>
            <a:ext cx="868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altLang="el-GR" sz="2400" b="1" dirty="0" smtClean="0">
                <a:solidFill>
                  <a:srgbClr val="000044"/>
                </a:solidFill>
                <a:latin typeface="HellasArial" pitchFamily="2" charset="0"/>
              </a:rPr>
              <a:t>ΠΡΌΒΛΗΜΑ</a:t>
            </a:r>
            <a:endParaRPr lang="en-GB" altLang="el-GR" sz="2400" b="1" dirty="0" smtClean="0">
              <a:solidFill>
                <a:srgbClr val="000044"/>
              </a:solidFill>
              <a:latin typeface="HellasArial" pitchFamily="2" charset="0"/>
            </a:endParaRPr>
          </a:p>
        </p:txBody>
      </p:sp>
      <p:sp>
        <p:nvSpPr>
          <p:cNvPr id="45059" name="Text Box 6"/>
          <p:cNvSpPr txBox="1">
            <a:spLocks noChangeArrowheads="1"/>
          </p:cNvSpPr>
          <p:nvPr/>
        </p:nvSpPr>
        <p:spPr bwMode="auto">
          <a:xfrm>
            <a:off x="251520" y="2564904"/>
            <a:ext cx="8458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just" fontAlgn="base">
              <a:spcAft>
                <a:spcPct val="0"/>
              </a:spcAft>
              <a:buFont typeface="Arial" pitchFamily="34" charset="0"/>
              <a:buChar char="•"/>
            </a:pPr>
            <a:r>
              <a:rPr lang="el-GR" altLang="el-GR" sz="2400" b="1" dirty="0" smtClean="0">
                <a:solidFill>
                  <a:srgbClr val="000044"/>
                </a:solidFill>
                <a:latin typeface="Arial" pitchFamily="34" charset="0"/>
                <a:cs typeface="Arial" pitchFamily="34" charset="0"/>
              </a:rPr>
              <a:t>ΠΡΟΣΑΝΑΤΟΛΙΖΩ ΤΟΝ ΧΑΡΤΗ ΜΟΥ ΚΑΙ ΒΛΕΠΩ ΟΤΙ ΝΟΤΙΑ ΤΗΣ ΘΕΣΗΣ ΜΟΥ ΒΡΙΣΚΕΤΑΙ Ο ΣΑΡΩΝΙΚΟΣ ΚΟΛΠΟΣ</a:t>
            </a:r>
          </a:p>
          <a:p>
            <a:pPr marL="457200" indent="-457200" algn="just" fontAlgn="base">
              <a:spcAft>
                <a:spcPct val="0"/>
              </a:spcAft>
              <a:buFont typeface="Arial" pitchFamily="34" charset="0"/>
              <a:buChar char="•"/>
            </a:pPr>
            <a:r>
              <a:rPr lang="el-GR" altLang="el-GR" sz="2400" b="1" dirty="0" smtClean="0">
                <a:solidFill>
                  <a:srgbClr val="000044"/>
                </a:solidFill>
                <a:latin typeface="Arial" pitchFamily="34" charset="0"/>
                <a:cs typeface="Arial" pitchFamily="34" charset="0"/>
              </a:rPr>
              <a:t>ΑΝΑΓΝΩΡΙΖΩ ΕΠΙΣΗΣ ΣΤΟ ΕΔΑΦΟΣ ΤΟ ΜΟΝΑΣΤΗΡΙ ΤΗΣ ΑΓ. ΜΑΡΙΝΑΣ, ΤΟ ΥΨ. 505 ΚΑΙ ΤΟ ΥΨ. 488</a:t>
            </a:r>
            <a:endParaRPr lang="el-GR" altLang="el-GR" sz="2400" b="1" dirty="0" smtClean="0">
              <a:solidFill>
                <a:srgbClr val="00004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1043608" y="1484784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>
                <a:solidFill>
                  <a:schemeClr val="bg1"/>
                </a:solidFill>
              </a:rPr>
              <a:t>ΘΕΛΩ ΝΑ ΒΡΩ ΤΗΝ ΘΕΣΗ ΜΟΥ ΠΑΝΩ ΣΤΟΝ ΧΑΡΤΗ</a:t>
            </a:r>
            <a:endParaRPr lang="el-GR" b="1" u="sng" dirty="0">
              <a:solidFill>
                <a:schemeClr val="bg1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1259632" y="4941168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chemeClr val="bg1"/>
                </a:solidFill>
              </a:rPr>
              <a:t>ΒΡΕΙΤΕ ΤΙΣ ΣΥΝΤΕΤΑΓΜΕΝΕΣ ΤΩΝ ΠΑΡΑΠΑΝΩ ΣΗΜΕΙΩΝ</a:t>
            </a:r>
            <a:endParaRPr lang="el-GR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228600" y="533400"/>
            <a:ext cx="868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altLang="el-GR" sz="2400" b="1" dirty="0" smtClean="0">
                <a:solidFill>
                  <a:srgbClr val="000044"/>
                </a:solidFill>
                <a:latin typeface="HellasArial" pitchFamily="2" charset="0"/>
              </a:rPr>
              <a:t>ΠΡΌΒΛΗΜΑ</a:t>
            </a:r>
            <a:endParaRPr lang="en-GB" altLang="el-GR" sz="2400" b="1" dirty="0" smtClean="0">
              <a:solidFill>
                <a:srgbClr val="000044"/>
              </a:solidFill>
              <a:latin typeface="HellasArial" pitchFamily="2" charset="0"/>
            </a:endParaRPr>
          </a:p>
        </p:txBody>
      </p:sp>
      <p:sp>
        <p:nvSpPr>
          <p:cNvPr id="45059" name="Text Box 6"/>
          <p:cNvSpPr txBox="1">
            <a:spLocks noChangeArrowheads="1"/>
          </p:cNvSpPr>
          <p:nvPr/>
        </p:nvSpPr>
        <p:spPr bwMode="auto">
          <a:xfrm>
            <a:off x="1043608" y="2564904"/>
            <a:ext cx="8458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just" fontAlgn="base">
              <a:spcAft>
                <a:spcPct val="0"/>
              </a:spcAft>
              <a:buFont typeface="Arial" pitchFamily="34" charset="0"/>
              <a:buChar char="•"/>
            </a:pP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Μ. ΑΓΙΑΣ ΜΑΡΙΝΑΣ :  </a:t>
            </a:r>
            <a:r>
              <a:rPr lang="en-US" altLang="el-GR" sz="2400" b="1" dirty="0" smtClean="0">
                <a:solidFill>
                  <a:srgbClr val="000044"/>
                </a:solidFill>
                <a:cs typeface="Arial" pitchFamily="34" charset="0"/>
              </a:rPr>
              <a:t>FH 85150275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 </a:t>
            </a:r>
          </a:p>
          <a:p>
            <a:pPr marL="457200" indent="-457200" algn="just" fontAlgn="base">
              <a:spcAft>
                <a:spcPct val="0"/>
              </a:spcAft>
              <a:buFont typeface="Arial" pitchFamily="34" charset="0"/>
              <a:buChar char="•"/>
            </a:pP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ΥΨΩΜΑ 505             :</a:t>
            </a:r>
            <a:r>
              <a:rPr lang="en-US" altLang="el-GR" sz="2400" b="1" dirty="0" smtClean="0">
                <a:solidFill>
                  <a:srgbClr val="000044"/>
                </a:solidFill>
                <a:cs typeface="Arial" pitchFamily="34" charset="0"/>
              </a:rPr>
              <a:t>  FH 83620559</a:t>
            </a:r>
            <a:endParaRPr lang="el-GR" altLang="el-GR" sz="2400" b="1" dirty="0" smtClean="0">
              <a:solidFill>
                <a:srgbClr val="000044"/>
              </a:solidFill>
              <a:cs typeface="Arial" pitchFamily="34" charset="0"/>
            </a:endParaRPr>
          </a:p>
          <a:p>
            <a:pPr marL="457200" indent="-457200" algn="just" fontAlgn="base">
              <a:spcAft>
                <a:spcPct val="0"/>
              </a:spcAft>
              <a:buFont typeface="Arial" pitchFamily="34" charset="0"/>
              <a:buChar char="•"/>
            </a:pP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ΥΨΩΜΑ 488	       :</a:t>
            </a:r>
            <a:r>
              <a:rPr lang="en-US" altLang="el-GR" sz="2400" b="1" dirty="0" smtClean="0">
                <a:solidFill>
                  <a:srgbClr val="000044"/>
                </a:solidFill>
                <a:cs typeface="Arial" pitchFamily="34" charset="0"/>
              </a:rPr>
              <a:t>  FH 85250471</a:t>
            </a:r>
            <a:endParaRPr lang="el-GR" altLang="el-GR" sz="2400" b="1" dirty="0" smtClean="0">
              <a:solidFill>
                <a:srgbClr val="000044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228600" y="533400"/>
            <a:ext cx="868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altLang="el-GR" sz="2400" b="1" dirty="0" smtClean="0">
                <a:solidFill>
                  <a:srgbClr val="000044"/>
                </a:solidFill>
                <a:latin typeface="HellasArial" pitchFamily="2" charset="0"/>
              </a:rPr>
              <a:t>ΠΡΌΒΛΗΜΑ</a:t>
            </a:r>
            <a:endParaRPr lang="en-GB" altLang="el-GR" sz="2400" b="1" dirty="0" smtClean="0">
              <a:solidFill>
                <a:srgbClr val="000044"/>
              </a:solidFill>
              <a:latin typeface="HellasArial" pitchFamily="2" charset="0"/>
            </a:endParaRPr>
          </a:p>
        </p:txBody>
      </p:sp>
      <p:sp>
        <p:nvSpPr>
          <p:cNvPr id="45059" name="Text Box 6"/>
          <p:cNvSpPr txBox="1">
            <a:spLocks noChangeArrowheads="1"/>
          </p:cNvSpPr>
          <p:nvPr/>
        </p:nvSpPr>
        <p:spPr bwMode="auto">
          <a:xfrm>
            <a:off x="467544" y="2852936"/>
            <a:ext cx="8458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just" fontAlgn="base">
              <a:spcAft>
                <a:spcPct val="0"/>
              </a:spcAft>
              <a:buFont typeface="Arial" pitchFamily="34" charset="0"/>
              <a:buChar char="•"/>
            </a:pP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Μ. 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ΑΓΙΑΣ ΜΑΡΙΝΑΣ :  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ΜΑΖ</a:t>
            </a:r>
            <a:r>
              <a:rPr lang="el-GR" altLang="el-GR" sz="2400" b="1" baseline="-25000" dirty="0" smtClean="0">
                <a:solidFill>
                  <a:srgbClr val="000044"/>
                </a:solidFill>
                <a:cs typeface="Arial" pitchFamily="34" charset="0"/>
              </a:rPr>
              <a:t>Α  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=</a:t>
            </a:r>
            <a:r>
              <a:rPr lang="el-GR" altLang="el-GR" sz="2400" b="1" baseline="-25000" dirty="0" smtClean="0">
                <a:solidFill>
                  <a:srgbClr val="000044"/>
                </a:solidFill>
                <a:cs typeface="Arial" pitchFamily="34" charset="0"/>
              </a:rPr>
              <a:t> 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117</a:t>
            </a:r>
            <a:r>
              <a:rPr lang="el-GR" altLang="el-GR" sz="2400" b="1" baseline="30000" dirty="0" smtClean="0">
                <a:solidFill>
                  <a:srgbClr val="000044"/>
                </a:solidFill>
                <a:cs typeface="Arial" pitchFamily="34" charset="0"/>
              </a:rPr>
              <a:t>ο</a:t>
            </a:r>
            <a:r>
              <a:rPr lang="el-GR" altLang="el-GR" sz="2400" b="1" baseline="30000" dirty="0" smtClean="0">
                <a:solidFill>
                  <a:srgbClr val="000044"/>
                </a:solidFill>
                <a:cs typeface="Arial" pitchFamily="34" charset="0"/>
              </a:rPr>
              <a:t> 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12΄  </a:t>
            </a:r>
            <a:endParaRPr lang="el-GR" altLang="el-GR" sz="2400" b="1" dirty="0" smtClean="0">
              <a:solidFill>
                <a:srgbClr val="000044"/>
              </a:solidFill>
              <a:cs typeface="Arial" pitchFamily="34" charset="0"/>
            </a:endParaRPr>
          </a:p>
          <a:p>
            <a:pPr marL="457200" indent="-457200" algn="just" fontAlgn="base">
              <a:spcAft>
                <a:spcPct val="0"/>
              </a:spcAft>
              <a:buFont typeface="Arial" pitchFamily="34" charset="0"/>
              <a:buChar char="•"/>
            </a:pP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ΥΨΩΜΑ 505             :</a:t>
            </a:r>
            <a:r>
              <a:rPr lang="en-US" altLang="el-GR" sz="2400" b="1" dirty="0" smtClean="0">
                <a:solidFill>
                  <a:srgbClr val="000044"/>
                </a:solidFill>
                <a:cs typeface="Arial" pitchFamily="34" charset="0"/>
              </a:rPr>
              <a:t>  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ΜΑΖ</a:t>
            </a:r>
            <a:r>
              <a:rPr lang="el-GR" altLang="el-GR" sz="2400" b="1" baseline="-25000" dirty="0" smtClean="0">
                <a:solidFill>
                  <a:srgbClr val="000044"/>
                </a:solidFill>
                <a:cs typeface="Arial" pitchFamily="34" charset="0"/>
              </a:rPr>
              <a:t>Β  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= 11</a:t>
            </a:r>
            <a:r>
              <a:rPr lang="el-GR" altLang="el-GR" sz="2400" b="1" baseline="30000" dirty="0" smtClean="0">
                <a:solidFill>
                  <a:srgbClr val="000044"/>
                </a:solidFill>
                <a:cs typeface="Arial" pitchFamily="34" charset="0"/>
              </a:rPr>
              <a:t>ο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 12</a:t>
            </a:r>
            <a:r>
              <a:rPr lang="el-GR" altLang="el-GR" sz="2400" b="1" baseline="-25000" dirty="0" smtClean="0">
                <a:solidFill>
                  <a:srgbClr val="000044"/>
                </a:solidFill>
                <a:cs typeface="Arial" pitchFamily="34" charset="0"/>
              </a:rPr>
              <a:t>΄</a:t>
            </a:r>
            <a:endParaRPr lang="el-GR" altLang="el-GR" sz="2400" b="1" baseline="-25000" dirty="0" smtClean="0">
              <a:solidFill>
                <a:srgbClr val="000044"/>
              </a:solidFill>
              <a:cs typeface="Arial" pitchFamily="34" charset="0"/>
            </a:endParaRPr>
          </a:p>
          <a:p>
            <a:pPr marL="457200" indent="-457200" algn="just" fontAlgn="base">
              <a:spcAft>
                <a:spcPct val="0"/>
              </a:spcAft>
              <a:buFont typeface="Arial" pitchFamily="34" charset="0"/>
              <a:buChar char="•"/>
            </a:pP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ΥΨΩΜΑ 488	       :</a:t>
            </a:r>
            <a:r>
              <a:rPr lang="en-US" altLang="el-GR" sz="2400" b="1" dirty="0" smtClean="0">
                <a:solidFill>
                  <a:srgbClr val="000044"/>
                </a:solidFill>
                <a:cs typeface="Arial" pitchFamily="34" charset="0"/>
              </a:rPr>
              <a:t>  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ΜΑΖ</a:t>
            </a:r>
            <a:r>
              <a:rPr lang="el-GR" altLang="el-GR" sz="2400" b="1" baseline="-25000" dirty="0" smtClean="0">
                <a:solidFill>
                  <a:srgbClr val="000044"/>
                </a:solidFill>
                <a:cs typeface="Arial" pitchFamily="34" charset="0"/>
              </a:rPr>
              <a:t>Γ 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=</a:t>
            </a:r>
            <a:r>
              <a:rPr lang="el-GR" altLang="el-GR" sz="2400" b="1" baseline="-25000" dirty="0" smtClean="0">
                <a:solidFill>
                  <a:srgbClr val="000044"/>
                </a:solidFill>
                <a:cs typeface="Arial" pitchFamily="34" charset="0"/>
              </a:rPr>
              <a:t> 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66</a:t>
            </a:r>
            <a:r>
              <a:rPr lang="el-GR" altLang="el-GR" sz="2400" b="1" baseline="30000" dirty="0" smtClean="0">
                <a:solidFill>
                  <a:srgbClr val="000044"/>
                </a:solidFill>
                <a:cs typeface="Arial" pitchFamily="34" charset="0"/>
              </a:rPr>
              <a:t>ο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 12΄</a:t>
            </a:r>
            <a:endParaRPr lang="el-GR" altLang="el-GR" sz="2400" b="1" dirty="0" smtClean="0">
              <a:solidFill>
                <a:srgbClr val="000044"/>
              </a:solidFill>
              <a:cs typeface="Arial" pitchFamily="34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755576" y="4941168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smtClean="0">
                <a:solidFill>
                  <a:srgbClr val="000066"/>
                </a:solidFill>
              </a:rPr>
              <a:t>ΥΠΟΛΟΓΙΣΤΕ ΤΗΝ ΓΩΝΙΑ </a:t>
            </a:r>
            <a:r>
              <a:rPr lang="en-US" sz="3600" b="1" dirty="0" smtClean="0">
                <a:solidFill>
                  <a:srgbClr val="000066"/>
                </a:solidFill>
              </a:rPr>
              <a:t>GM</a:t>
            </a:r>
          </a:p>
          <a:p>
            <a:pPr algn="ctr"/>
            <a:r>
              <a:rPr lang="en-US" sz="3600" b="1" dirty="0" smtClean="0">
                <a:solidFill>
                  <a:srgbClr val="000066"/>
                </a:solidFill>
              </a:rPr>
              <a:t>KAI TA </a:t>
            </a:r>
            <a:r>
              <a:rPr lang="el-GR" sz="3600" b="1" dirty="0" smtClean="0">
                <a:solidFill>
                  <a:srgbClr val="000066"/>
                </a:solidFill>
              </a:rPr>
              <a:t>ΑΝΤΙΣΤΟΙΧΑ ΔΙΑΘΗΜΑΤΑ</a:t>
            </a:r>
            <a:endParaRPr lang="el-GR" sz="3600" b="1" dirty="0">
              <a:solidFill>
                <a:srgbClr val="000066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55576" y="1268760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ΜΕΤΡΑΩ ΜΕ ΤΗΝ ΠΥΞΙΔΑ ΜΟΥ ΚΑΙ ΒΡΙΣΚΩ ΤΑ ΑΖΙΜΟΥΘΙΑ:</a:t>
            </a:r>
            <a:endParaRPr lang="el-G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228600" y="533400"/>
            <a:ext cx="868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altLang="el-GR" sz="2400" b="1" dirty="0" smtClean="0">
                <a:solidFill>
                  <a:srgbClr val="000044"/>
                </a:solidFill>
                <a:latin typeface="HellasArial" pitchFamily="2" charset="0"/>
              </a:rPr>
              <a:t>ΠΡΌΒΛΗΜΑ</a:t>
            </a:r>
            <a:endParaRPr lang="en-GB" altLang="el-GR" sz="2400" b="1" dirty="0" smtClean="0">
              <a:solidFill>
                <a:srgbClr val="000044"/>
              </a:solidFill>
              <a:latin typeface="HellasArial" pitchFamily="2" charset="0"/>
            </a:endParaRPr>
          </a:p>
        </p:txBody>
      </p:sp>
      <p:sp>
        <p:nvSpPr>
          <p:cNvPr id="45059" name="Text Box 6"/>
          <p:cNvSpPr txBox="1">
            <a:spLocks noChangeArrowheads="1"/>
          </p:cNvSpPr>
          <p:nvPr/>
        </p:nvSpPr>
        <p:spPr bwMode="auto">
          <a:xfrm>
            <a:off x="323528" y="3933056"/>
            <a:ext cx="8458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just" fontAlgn="base">
              <a:spcAft>
                <a:spcPct val="0"/>
              </a:spcAft>
              <a:buFont typeface="Arial" pitchFamily="34" charset="0"/>
              <a:buChar char="•"/>
            </a:pP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Μ. 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ΑΓΙΑΣ ΜΑΡΙΝΑΣ :  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ΔΘ</a:t>
            </a:r>
            <a:r>
              <a:rPr lang="el-GR" altLang="el-GR" sz="2400" b="1" baseline="-25000" dirty="0" smtClean="0">
                <a:solidFill>
                  <a:srgbClr val="000044"/>
                </a:solidFill>
                <a:cs typeface="Arial" pitchFamily="34" charset="0"/>
              </a:rPr>
              <a:t>Α 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 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= 117</a:t>
            </a:r>
            <a:r>
              <a:rPr lang="el-GR" altLang="el-GR" sz="2400" b="1" baseline="30000" dirty="0" smtClean="0">
                <a:solidFill>
                  <a:srgbClr val="000044"/>
                </a:solidFill>
                <a:cs typeface="Arial" pitchFamily="34" charset="0"/>
              </a:rPr>
              <a:t>ο 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12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΄+  2</a:t>
            </a:r>
            <a:r>
              <a:rPr lang="el-GR" altLang="el-GR" sz="2400" b="1" baseline="30000" dirty="0" smtClean="0">
                <a:solidFill>
                  <a:srgbClr val="000044"/>
                </a:solidFill>
                <a:cs typeface="Arial" pitchFamily="34" charset="0"/>
              </a:rPr>
              <a:t>ο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 48΄ = 120</a:t>
            </a:r>
            <a:r>
              <a:rPr lang="el-GR" altLang="el-GR" sz="2400" b="1" baseline="30000" dirty="0" smtClean="0">
                <a:solidFill>
                  <a:srgbClr val="000044"/>
                </a:solidFill>
                <a:cs typeface="Arial" pitchFamily="34" charset="0"/>
              </a:rPr>
              <a:t>ο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 </a:t>
            </a:r>
            <a:endParaRPr lang="el-GR" altLang="el-GR" sz="2400" b="1" dirty="0" smtClean="0">
              <a:solidFill>
                <a:srgbClr val="000044"/>
              </a:solidFill>
              <a:cs typeface="Arial" pitchFamily="34" charset="0"/>
            </a:endParaRPr>
          </a:p>
          <a:p>
            <a:pPr marL="457200" indent="-457200" algn="just" fontAlgn="base">
              <a:spcAft>
                <a:spcPct val="0"/>
              </a:spcAft>
              <a:buFont typeface="Arial" pitchFamily="34" charset="0"/>
              <a:buChar char="•"/>
            </a:pP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ΥΨΩΜΑ 505             :</a:t>
            </a:r>
            <a:r>
              <a:rPr lang="en-US" altLang="el-GR" sz="2400" b="1" dirty="0" smtClean="0">
                <a:solidFill>
                  <a:srgbClr val="000044"/>
                </a:solidFill>
                <a:cs typeface="Arial" pitchFamily="34" charset="0"/>
              </a:rPr>
              <a:t>  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ΔΘ</a:t>
            </a:r>
            <a:r>
              <a:rPr lang="el-GR" altLang="el-GR" sz="2400" b="1" baseline="-25000" dirty="0" smtClean="0">
                <a:solidFill>
                  <a:srgbClr val="000044"/>
                </a:solidFill>
                <a:cs typeface="Arial" pitchFamily="34" charset="0"/>
              </a:rPr>
              <a:t>Β  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= 11</a:t>
            </a:r>
            <a:r>
              <a:rPr lang="el-GR" altLang="el-GR" sz="2400" b="1" baseline="30000" dirty="0" smtClean="0">
                <a:solidFill>
                  <a:srgbClr val="000044"/>
                </a:solidFill>
                <a:cs typeface="Arial" pitchFamily="34" charset="0"/>
              </a:rPr>
              <a:t>ο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 12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΄ + 2</a:t>
            </a:r>
            <a:r>
              <a:rPr lang="el-GR" altLang="el-GR" sz="2400" b="1" baseline="30000" dirty="0" smtClean="0">
                <a:solidFill>
                  <a:srgbClr val="000044"/>
                </a:solidFill>
                <a:cs typeface="Arial" pitchFamily="34" charset="0"/>
              </a:rPr>
              <a:t>ο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 48΄ = 14</a:t>
            </a:r>
            <a:r>
              <a:rPr lang="el-GR" altLang="el-GR" sz="2400" b="1" baseline="30000" dirty="0" smtClean="0">
                <a:solidFill>
                  <a:srgbClr val="000044"/>
                </a:solidFill>
                <a:cs typeface="Arial" pitchFamily="34" charset="0"/>
              </a:rPr>
              <a:t>ο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 </a:t>
            </a:r>
            <a:endParaRPr lang="el-GR" altLang="el-GR" sz="2400" b="1" dirty="0" smtClean="0">
              <a:solidFill>
                <a:srgbClr val="000044"/>
              </a:solidFill>
              <a:cs typeface="Arial" pitchFamily="34" charset="0"/>
            </a:endParaRPr>
          </a:p>
          <a:p>
            <a:pPr marL="457200" indent="-457200" algn="just" fontAlgn="base">
              <a:spcAft>
                <a:spcPct val="0"/>
              </a:spcAft>
              <a:buFont typeface="Arial" pitchFamily="34" charset="0"/>
              <a:buChar char="•"/>
            </a:pP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ΥΨΩΜΑ 488	       :</a:t>
            </a:r>
            <a:r>
              <a:rPr lang="en-US" altLang="el-GR" sz="2400" b="1" dirty="0" smtClean="0">
                <a:solidFill>
                  <a:srgbClr val="000044"/>
                </a:solidFill>
                <a:cs typeface="Arial" pitchFamily="34" charset="0"/>
              </a:rPr>
              <a:t>  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ΔΘ</a:t>
            </a:r>
            <a:r>
              <a:rPr lang="el-GR" altLang="el-GR" sz="2400" b="1" baseline="-25000" dirty="0" smtClean="0">
                <a:solidFill>
                  <a:srgbClr val="000044"/>
                </a:solidFill>
                <a:cs typeface="Arial" pitchFamily="34" charset="0"/>
              </a:rPr>
              <a:t>Γ 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=</a:t>
            </a:r>
            <a:r>
              <a:rPr lang="el-GR" altLang="el-GR" sz="2400" b="1" baseline="-25000" dirty="0" smtClean="0">
                <a:solidFill>
                  <a:srgbClr val="000044"/>
                </a:solidFill>
                <a:cs typeface="Arial" pitchFamily="34" charset="0"/>
              </a:rPr>
              <a:t> 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66</a:t>
            </a:r>
            <a:r>
              <a:rPr lang="el-GR" altLang="el-GR" sz="2400" b="1" baseline="30000" dirty="0" smtClean="0">
                <a:solidFill>
                  <a:srgbClr val="000044"/>
                </a:solidFill>
                <a:cs typeface="Arial" pitchFamily="34" charset="0"/>
              </a:rPr>
              <a:t>ο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 12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΄+ 2</a:t>
            </a:r>
            <a:r>
              <a:rPr lang="el-GR" altLang="el-GR" sz="2400" b="1" baseline="30000" dirty="0" smtClean="0">
                <a:solidFill>
                  <a:srgbClr val="000044"/>
                </a:solidFill>
                <a:cs typeface="Arial" pitchFamily="34" charset="0"/>
              </a:rPr>
              <a:t>ο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 48΄ = 69</a:t>
            </a:r>
            <a:r>
              <a:rPr lang="el-GR" altLang="el-GR" sz="2400" b="1" baseline="30000" dirty="0" smtClean="0">
                <a:solidFill>
                  <a:srgbClr val="000044"/>
                </a:solidFill>
                <a:cs typeface="Arial" pitchFamily="34" charset="0"/>
              </a:rPr>
              <a:t>ο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 </a:t>
            </a:r>
            <a:endParaRPr lang="el-GR" altLang="el-GR" sz="2400" b="1" dirty="0" smtClean="0">
              <a:solidFill>
                <a:srgbClr val="000044"/>
              </a:solidFill>
              <a:cs typeface="Arial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27584" y="1484784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0066"/>
                </a:solidFill>
              </a:rPr>
              <a:t>ΓΩΝΙΑ </a:t>
            </a:r>
            <a:r>
              <a:rPr lang="en-US" b="1" dirty="0" smtClean="0">
                <a:solidFill>
                  <a:srgbClr val="000066"/>
                </a:solidFill>
              </a:rPr>
              <a:t>GM TO </a:t>
            </a:r>
            <a:r>
              <a:rPr lang="el-GR" b="1" dirty="0" smtClean="0">
                <a:solidFill>
                  <a:srgbClr val="000066"/>
                </a:solidFill>
              </a:rPr>
              <a:t>ΕΤΟΣ 1988 = 0</a:t>
            </a:r>
            <a:r>
              <a:rPr lang="el-GR" b="1" baseline="30000" dirty="0" smtClean="0">
                <a:solidFill>
                  <a:srgbClr val="000066"/>
                </a:solidFill>
              </a:rPr>
              <a:t>ο</a:t>
            </a:r>
            <a:r>
              <a:rPr lang="el-GR" b="1" dirty="0" smtClean="0">
                <a:solidFill>
                  <a:srgbClr val="000066"/>
                </a:solidFill>
              </a:rPr>
              <a:t> 56΄</a:t>
            </a:r>
          </a:p>
          <a:p>
            <a:r>
              <a:rPr lang="el-GR" b="1" dirty="0" smtClean="0">
                <a:solidFill>
                  <a:srgbClr val="000066"/>
                </a:solidFill>
              </a:rPr>
              <a:t>ΕΤΗΣΙΑ ΜΑΓΝΗΤΙΚΗ ΑΠΟΚΛΙΣΗ = 4΄ ΑΝΑΤΟΛΙΚΗ</a:t>
            </a:r>
          </a:p>
          <a:p>
            <a:r>
              <a:rPr lang="el-GR" b="1" dirty="0" smtClean="0">
                <a:solidFill>
                  <a:srgbClr val="000066"/>
                </a:solidFill>
              </a:rPr>
              <a:t>ΧΡΟΝΙΚΗ ΔΙΑΦΟΡΑ= 28 ΧΡΟΝΙΑ</a:t>
            </a:r>
            <a:endParaRPr lang="el-GR" b="1" dirty="0">
              <a:solidFill>
                <a:srgbClr val="000066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755576" y="2780928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ΑΡΑ 28 χρ* 4΄= 112΄= 1</a:t>
            </a:r>
            <a:r>
              <a:rPr lang="el-GR" b="1" baseline="30000" dirty="0" smtClean="0">
                <a:solidFill>
                  <a:schemeClr val="bg1"/>
                </a:solidFill>
              </a:rPr>
              <a:t>ο</a:t>
            </a:r>
            <a:r>
              <a:rPr lang="el-GR" b="1" dirty="0" smtClean="0">
                <a:solidFill>
                  <a:schemeClr val="bg1"/>
                </a:solidFill>
              </a:rPr>
              <a:t> 52΄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ΓΩΝΙΑ </a:t>
            </a:r>
            <a:r>
              <a:rPr lang="en-US" b="1" dirty="0" smtClean="0">
                <a:solidFill>
                  <a:schemeClr val="bg1"/>
                </a:solidFill>
              </a:rPr>
              <a:t>GM 2015</a:t>
            </a:r>
            <a:r>
              <a:rPr lang="el-GR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= 0</a:t>
            </a:r>
            <a:r>
              <a:rPr lang="en-US" b="1" baseline="30000" dirty="0" smtClean="0">
                <a:solidFill>
                  <a:schemeClr val="bg1"/>
                </a:solidFill>
              </a:rPr>
              <a:t>o</a:t>
            </a:r>
            <a:r>
              <a:rPr lang="en-US" b="1" dirty="0" smtClean="0">
                <a:solidFill>
                  <a:schemeClr val="bg1"/>
                </a:solidFill>
              </a:rPr>
              <a:t> 56</a:t>
            </a:r>
            <a:r>
              <a:rPr lang="el-GR" b="1" dirty="0" smtClean="0">
                <a:solidFill>
                  <a:schemeClr val="bg1"/>
                </a:solidFill>
              </a:rPr>
              <a:t>΄ + 1</a:t>
            </a:r>
            <a:r>
              <a:rPr lang="el-GR" b="1" baseline="30000" dirty="0" smtClean="0">
                <a:solidFill>
                  <a:schemeClr val="bg1"/>
                </a:solidFill>
              </a:rPr>
              <a:t>ο</a:t>
            </a:r>
            <a:r>
              <a:rPr lang="el-GR" b="1" dirty="0" smtClean="0">
                <a:solidFill>
                  <a:schemeClr val="bg1"/>
                </a:solidFill>
              </a:rPr>
              <a:t> 52΄= 2</a:t>
            </a:r>
            <a:r>
              <a:rPr lang="el-GR" b="1" baseline="30000" dirty="0" smtClean="0">
                <a:solidFill>
                  <a:schemeClr val="bg1"/>
                </a:solidFill>
              </a:rPr>
              <a:t>ο</a:t>
            </a:r>
            <a:r>
              <a:rPr lang="el-GR" b="1" dirty="0" smtClean="0">
                <a:solidFill>
                  <a:schemeClr val="bg1"/>
                </a:solidFill>
              </a:rPr>
              <a:t> 48΄</a:t>
            </a:r>
            <a:endParaRPr lang="el-G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228600" y="533400"/>
            <a:ext cx="868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altLang="el-GR" sz="2400" b="1" dirty="0" smtClean="0">
                <a:solidFill>
                  <a:srgbClr val="000044"/>
                </a:solidFill>
                <a:latin typeface="HellasArial" pitchFamily="2" charset="0"/>
              </a:rPr>
              <a:t>ΠΡΌΒΛΗΜΑ</a:t>
            </a:r>
            <a:endParaRPr lang="en-GB" altLang="el-GR" sz="2400" b="1" dirty="0" smtClean="0">
              <a:solidFill>
                <a:srgbClr val="000044"/>
              </a:solidFill>
              <a:latin typeface="HellasArial" pitchFamily="2" charset="0"/>
            </a:endParaRPr>
          </a:p>
        </p:txBody>
      </p:sp>
      <p:sp>
        <p:nvSpPr>
          <p:cNvPr id="45059" name="Text Box 6"/>
          <p:cNvSpPr txBox="1">
            <a:spLocks noChangeArrowheads="1"/>
          </p:cNvSpPr>
          <p:nvPr/>
        </p:nvSpPr>
        <p:spPr bwMode="auto">
          <a:xfrm>
            <a:off x="467544" y="2348880"/>
            <a:ext cx="8458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just" fontAlgn="base">
              <a:spcAft>
                <a:spcPct val="0"/>
              </a:spcAft>
              <a:buFont typeface="Arial" pitchFamily="34" charset="0"/>
              <a:buChar char="•"/>
            </a:pP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Μ. 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ΑΓΙΑΣ ΜΑΡΙΝΑΣ :  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ΑΝΤΙΔΘ</a:t>
            </a:r>
            <a:r>
              <a:rPr lang="el-GR" altLang="el-GR" sz="2400" b="1" baseline="-25000" dirty="0" smtClean="0">
                <a:solidFill>
                  <a:srgbClr val="000044"/>
                </a:solidFill>
                <a:cs typeface="Arial" pitchFamily="34" charset="0"/>
              </a:rPr>
              <a:t>Α  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= 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120</a:t>
            </a:r>
            <a:r>
              <a:rPr lang="el-GR" altLang="el-GR" sz="2400" b="1" baseline="30000" dirty="0" smtClean="0">
                <a:solidFill>
                  <a:srgbClr val="000044"/>
                </a:solidFill>
                <a:cs typeface="Arial" pitchFamily="34" charset="0"/>
              </a:rPr>
              <a:t>ο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 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+ 180</a:t>
            </a:r>
            <a:r>
              <a:rPr lang="el-GR" altLang="el-GR" sz="2400" b="1" baseline="30000" dirty="0" smtClean="0">
                <a:solidFill>
                  <a:srgbClr val="000044"/>
                </a:solidFill>
                <a:cs typeface="Arial" pitchFamily="34" charset="0"/>
              </a:rPr>
              <a:t>ο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 = 300</a:t>
            </a:r>
            <a:r>
              <a:rPr lang="el-GR" altLang="el-GR" sz="2400" b="1" baseline="30000" dirty="0" smtClean="0">
                <a:solidFill>
                  <a:srgbClr val="000044"/>
                </a:solidFill>
                <a:cs typeface="Arial" pitchFamily="34" charset="0"/>
              </a:rPr>
              <a:t>ο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 </a:t>
            </a:r>
            <a:endParaRPr lang="el-GR" altLang="el-GR" sz="2400" b="1" dirty="0" smtClean="0">
              <a:solidFill>
                <a:srgbClr val="000044"/>
              </a:solidFill>
              <a:cs typeface="Arial" pitchFamily="34" charset="0"/>
            </a:endParaRPr>
          </a:p>
          <a:p>
            <a:pPr marL="457200" indent="-457200" algn="just" fontAlgn="base">
              <a:spcAft>
                <a:spcPct val="0"/>
              </a:spcAft>
              <a:buFont typeface="Arial" pitchFamily="34" charset="0"/>
              <a:buChar char="•"/>
            </a:pP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ΥΨΩΜΑ 505             :</a:t>
            </a:r>
            <a:r>
              <a:rPr lang="en-US" altLang="el-GR" sz="2400" b="1" dirty="0" smtClean="0">
                <a:solidFill>
                  <a:srgbClr val="000044"/>
                </a:solidFill>
                <a:cs typeface="Arial" pitchFamily="34" charset="0"/>
              </a:rPr>
              <a:t>  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ΑΝΤΙΔΘ</a:t>
            </a:r>
            <a:r>
              <a:rPr lang="el-GR" altLang="el-GR" sz="2400" b="1" baseline="-25000" dirty="0" smtClean="0">
                <a:solidFill>
                  <a:srgbClr val="000044"/>
                </a:solidFill>
                <a:cs typeface="Arial" pitchFamily="34" charset="0"/>
              </a:rPr>
              <a:t>Β  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= 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14</a:t>
            </a:r>
            <a:r>
              <a:rPr lang="el-GR" altLang="el-GR" sz="2400" b="1" baseline="30000" dirty="0" smtClean="0">
                <a:solidFill>
                  <a:srgbClr val="000044"/>
                </a:solidFill>
                <a:cs typeface="Arial" pitchFamily="34" charset="0"/>
              </a:rPr>
              <a:t>ο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 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+ 180</a:t>
            </a:r>
            <a:r>
              <a:rPr lang="el-GR" altLang="el-GR" sz="2400" b="1" baseline="30000" dirty="0" smtClean="0">
                <a:solidFill>
                  <a:srgbClr val="000044"/>
                </a:solidFill>
                <a:cs typeface="Arial" pitchFamily="34" charset="0"/>
              </a:rPr>
              <a:t>ο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 = 194</a:t>
            </a:r>
            <a:r>
              <a:rPr lang="el-GR" altLang="el-GR" sz="2400" b="1" baseline="30000" dirty="0" smtClean="0">
                <a:solidFill>
                  <a:srgbClr val="000044"/>
                </a:solidFill>
                <a:cs typeface="Arial" pitchFamily="34" charset="0"/>
              </a:rPr>
              <a:t>ο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 </a:t>
            </a:r>
            <a:endParaRPr lang="el-GR" altLang="el-GR" sz="2400" b="1" dirty="0" smtClean="0">
              <a:solidFill>
                <a:srgbClr val="000044"/>
              </a:solidFill>
              <a:cs typeface="Arial" pitchFamily="34" charset="0"/>
            </a:endParaRPr>
          </a:p>
          <a:p>
            <a:pPr marL="457200" indent="-457200" algn="just" fontAlgn="base">
              <a:spcAft>
                <a:spcPct val="0"/>
              </a:spcAft>
              <a:buFont typeface="Arial" pitchFamily="34" charset="0"/>
              <a:buChar char="•"/>
            </a:pP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ΥΨΩΜΑ 488	       :</a:t>
            </a:r>
            <a:r>
              <a:rPr lang="en-US" altLang="el-GR" sz="2400" b="1" dirty="0" smtClean="0">
                <a:solidFill>
                  <a:srgbClr val="000044"/>
                </a:solidFill>
                <a:cs typeface="Arial" pitchFamily="34" charset="0"/>
              </a:rPr>
              <a:t>  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ΔΘ</a:t>
            </a:r>
            <a:r>
              <a:rPr lang="el-GR" altLang="el-GR" sz="2400" b="1" baseline="-25000" dirty="0" smtClean="0">
                <a:solidFill>
                  <a:srgbClr val="000044"/>
                </a:solidFill>
                <a:cs typeface="Arial" pitchFamily="34" charset="0"/>
              </a:rPr>
              <a:t>Γ 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=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69</a:t>
            </a:r>
            <a:r>
              <a:rPr lang="el-GR" altLang="el-GR" sz="2400" b="1" baseline="30000" dirty="0" smtClean="0">
                <a:solidFill>
                  <a:srgbClr val="000044"/>
                </a:solidFill>
                <a:cs typeface="Arial" pitchFamily="34" charset="0"/>
              </a:rPr>
              <a:t>ο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 + 180</a:t>
            </a:r>
            <a:r>
              <a:rPr lang="el-GR" altLang="el-GR" sz="2400" b="1" baseline="30000" dirty="0" smtClean="0">
                <a:solidFill>
                  <a:srgbClr val="000044"/>
                </a:solidFill>
                <a:cs typeface="Arial" pitchFamily="34" charset="0"/>
              </a:rPr>
              <a:t>ο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 = 249</a:t>
            </a:r>
            <a:r>
              <a:rPr lang="el-GR" altLang="el-GR" sz="2400" b="1" baseline="30000" dirty="0" smtClean="0">
                <a:solidFill>
                  <a:srgbClr val="000044"/>
                </a:solidFill>
                <a:cs typeface="Arial" pitchFamily="34" charset="0"/>
              </a:rPr>
              <a:t>ο</a:t>
            </a:r>
            <a:r>
              <a:rPr lang="el-GR" altLang="el-GR" sz="2400" b="1" dirty="0" smtClean="0">
                <a:solidFill>
                  <a:srgbClr val="000044"/>
                </a:solidFill>
                <a:cs typeface="Arial" pitchFamily="34" charset="0"/>
              </a:rPr>
              <a:t> </a:t>
            </a:r>
            <a:endParaRPr lang="el-GR" altLang="el-GR" sz="2400" b="1" dirty="0" smtClean="0">
              <a:solidFill>
                <a:srgbClr val="000044"/>
              </a:solidFill>
              <a:cs typeface="Arial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1115616" y="1484784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0066"/>
                </a:solidFill>
              </a:rPr>
              <a:t>ΣΤΗΝ ΣΥΝΕΧΕΙΑ ΒΡΙΣΚΩ ΤΑ ΑΝΤΙΣΤΡΟΦΑ ΔΙΑΘΗΜΑΤΑ</a:t>
            </a:r>
            <a:endParaRPr lang="el-GR" b="1" dirty="0">
              <a:solidFill>
                <a:srgbClr val="000066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395536" y="4725144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b="1" dirty="0" smtClean="0">
                <a:solidFill>
                  <a:schemeClr val="bg1"/>
                </a:solidFill>
              </a:rPr>
              <a:t>ΣΧΕΔΙΑΖΩ ΜΕ ΤΟ ΜΟΙΡΟΓΝΩΜΟΝΙΟ ΤΑ ΠΑΡΑΠΑΝΩ ΔΙΑΘΗΜΑΤΑ ΣΤΑ ΑΝΤΙΣΤΟΙΧΑ ΣΗΜΕΙΑ. ΤΟ ΣΗΜΕΙΟ ΤΟΜΗΣ ΤΩΝ 3 ΕΥΘΕΙΩΝ ΕΙΝΑΙ ΤΟ ΣΗΜΕΙΟ ΣΤΑΣΗΣ ΜΟΥ.</a:t>
            </a:r>
            <a:endParaRPr lang="el-G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228600" y="533400"/>
            <a:ext cx="868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altLang="el-GR" sz="2400" b="1" dirty="0" smtClean="0">
                <a:solidFill>
                  <a:srgbClr val="000044"/>
                </a:solidFill>
                <a:latin typeface="HellasArial" pitchFamily="2" charset="0"/>
              </a:rPr>
              <a:t>ΠΡΌΒΛΗΜΑ</a:t>
            </a:r>
            <a:endParaRPr lang="en-GB" altLang="el-GR" sz="2400" b="1" dirty="0" smtClean="0">
              <a:solidFill>
                <a:srgbClr val="000044"/>
              </a:solidFill>
              <a:latin typeface="HellasArial" pitchFamily="2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1115616" y="2204864"/>
            <a:ext cx="7272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 smtClean="0">
                <a:solidFill>
                  <a:srgbClr val="000066"/>
                </a:solidFill>
              </a:rPr>
              <a:t>ΤΟ ΣΗΜΕΙΟ ΣΤΑΣΗΣ ΜΟΥ ΕΙΝΑΙ ΤΟ </a:t>
            </a:r>
            <a:r>
              <a:rPr lang="el-GR" sz="4000" b="1" u="sng" dirty="0" smtClean="0">
                <a:solidFill>
                  <a:srgbClr val="000066"/>
                </a:solidFill>
              </a:rPr>
              <a:t>ΥΨΩΜΑ 469         </a:t>
            </a:r>
            <a:r>
              <a:rPr lang="en-US" sz="4000" b="1" i="1" dirty="0" smtClean="0">
                <a:solidFill>
                  <a:srgbClr val="000066"/>
                </a:solidFill>
              </a:rPr>
              <a:t>FH</a:t>
            </a:r>
            <a:r>
              <a:rPr lang="el-GR" sz="4000" b="1" i="1" dirty="0" smtClean="0">
                <a:solidFill>
                  <a:srgbClr val="000066"/>
                </a:solidFill>
              </a:rPr>
              <a:t> 8304 0396</a:t>
            </a:r>
            <a:endParaRPr lang="el-GR" sz="4000" b="1" i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etwork Blitz">
  <a:themeElements>
    <a:clrScheme name="Network Blitz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Network Blitz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Network Blitz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265</Words>
  <Application>Microsoft Office PowerPoint</Application>
  <PresentationFormat>Προβολή στην οθόνη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7</vt:i4>
      </vt:variant>
    </vt:vector>
  </HeadingPairs>
  <TitlesOfParts>
    <vt:vector size="9" baseType="lpstr">
      <vt:lpstr>Θέμα του Office</vt:lpstr>
      <vt:lpstr>Network Blitz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Οδυσσέας Καλαντζής</dc:creator>
  <cp:lastModifiedBy>hp</cp:lastModifiedBy>
  <cp:revision>7</cp:revision>
  <dcterms:created xsi:type="dcterms:W3CDTF">2015-05-14T22:07:49Z</dcterms:created>
  <dcterms:modified xsi:type="dcterms:W3CDTF">2015-05-14T23:11:23Z</dcterms:modified>
</cp:coreProperties>
</file>